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1" r:id="rId2"/>
    <p:sldId id="376" r:id="rId3"/>
    <p:sldId id="377" r:id="rId4"/>
    <p:sldId id="380" r:id="rId5"/>
    <p:sldId id="378" r:id="rId6"/>
    <p:sldId id="381" r:id="rId7"/>
    <p:sldId id="384" r:id="rId8"/>
    <p:sldId id="386" r:id="rId9"/>
    <p:sldId id="385" r:id="rId10"/>
    <p:sldId id="388" r:id="rId11"/>
    <p:sldId id="387" r:id="rId12"/>
    <p:sldId id="389" r:id="rId13"/>
    <p:sldId id="382" r:id="rId14"/>
    <p:sldId id="383" r:id="rId15"/>
    <p:sldId id="25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F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07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C5CF6-5281-7946-BDCD-C461A781EF69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161BA-98B2-0743-B287-1F37585AC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8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7">
            <a:extLst>
              <a:ext uri="{FF2B5EF4-FFF2-40B4-BE49-F238E27FC236}">
                <a16:creationId xmlns:a16="http://schemas.microsoft.com/office/drawing/2014/main" id="{913FAE4C-2BD2-56C9-1C19-A8E45F3A3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9D90AE9-B24F-FD42-B175-170B379B470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3554" name="Rectangle 7">
            <a:extLst>
              <a:ext uri="{FF2B5EF4-FFF2-40B4-BE49-F238E27FC236}">
                <a16:creationId xmlns:a16="http://schemas.microsoft.com/office/drawing/2014/main" id="{B4FE5341-B907-319D-5177-EC63895E5D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C771646-F7DF-5F4E-BA95-A0B4A4EDDDF5}" type="slidenum">
              <a:rPr lang="en-US" altLang="en-US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1ABA7A9-DA3B-BC40-8643-2C2B5016A9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B92094C-5592-123C-B01C-464EE54F3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84089-872E-3841-95D1-98C584FE6D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AC6BB64-A386-AFBE-26EF-A0AD01847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5A35EE-6BB1-8D49-BC52-57091271F19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A9C3682-5B09-60B5-A85B-E1805B751A7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4894F5D-B27B-F946-1A19-E8160F654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888D-705E-D112-B969-F493FC341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70057-2F50-D5E6-B5A1-AF6D5D689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25D0A-A9CA-379E-720A-5618332E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6604-CB77-45E6-64B5-A2A2B64B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A43B-77EC-5D64-BEE5-464058C6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1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779B-BF6A-A465-7062-EAA063B9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AC072-6299-536B-461C-133F9C4C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7B98-D673-0767-9517-30842752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40BB-8048-FAEE-BB13-3D98B347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E214-4563-CD08-D81E-C95B97EC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234C5-B949-51C2-EA68-2D42E2A46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39135-A7F9-3483-A8A7-E291362CE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1B5C1-1668-0EBE-9895-5AE7EDC7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70D0-42C2-CF48-2BA0-EAF52DCE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A557-AD77-C344-7995-D9742673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0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5B70-136B-46B5-31E3-8B7B82D2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2B15-FD78-01F7-5B83-EDF3AEFC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FE1E8-6800-4E34-72E7-0CFF94E5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A11C7-7E2C-25D9-BE58-D8043BBF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9B8F5-4DC8-9A4B-5DDB-20F218D0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3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5603-411A-7F15-46FC-4066EE0E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F334-0AA0-01F8-5746-7E978DD9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3AE0B-F63D-A092-8E99-1FBD7112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5A68B-C02B-756A-EB27-C96CF59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55506-2F28-116D-0B94-BC3199AE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5460-2A1D-19D2-B96F-941ADEFF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AB7DE-4B39-98B8-8B95-D48FAA69B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74003-4C2D-81D6-4A30-38A47D9AC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08E4-BAC2-49A3-E6C7-EC42F384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9F5D-AD18-5AA9-CE99-7A2FC3B8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0A3DF-110B-FC31-9555-5D01B76A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D711-C7DA-F678-F89C-E2E938CD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1D4B-EB83-5C21-0968-24FD5C2A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2B6C2-2A88-FFEB-E870-6F3561127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BB2F1-E90D-1E38-7727-98E5F013D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C4BBC-D8FB-F0D8-9E81-49B0366DF3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E4070-D314-C3A6-6EA6-E66ECA44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4F819-9F4B-E812-0678-9BBD7F79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16FA6-4EBA-CCE9-FB8C-853D554C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8DD-174D-A34E-20F0-AD5B8E72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72445-9697-EC9C-FF65-87F41D64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D6BE2-342A-079F-D2DD-330B52A3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3190D-7037-C809-227B-1084B6E8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7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C43E0-1873-41FF-206F-7B8A912B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0B133-83A2-A7BC-6B0F-7C2F4977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AB62-80FD-B442-59A6-26AA4319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0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CF0C-3B9B-B2DC-9969-705A592C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7775-334C-126D-F621-7F45BF06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2CCB0-35C7-BA2D-37B8-E6997FF9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50331-A6AF-89BD-A9DF-A450750A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55ED2-638A-AE87-F87A-4BA28CDA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9015-A82A-9DFB-12DF-3C912A81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F33-0F19-0C80-61E8-D2ED1E7A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81FC5-7165-4644-8894-6A8293CF2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348E2-B06C-92C9-399E-A3EB6B5C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85E3A-5F11-FDBB-8A87-23174801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7A51D-6CE0-EB2D-0D12-B2A56C0A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5085E-6B3B-3A7C-08BB-0F275734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7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1EBD21-1789-890A-A388-4C9661BA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6B180-7680-D3FD-F277-3D944C74C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2A283-A36C-3044-17D0-3DEDD0C0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F58F-8951-0C48-8009-18346534409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1F2BD-6D22-BE93-0912-78BB6F199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0A79C-C015-7FC4-5A22-EF48C7B9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2517B-C03B-7549-A8ED-D30FF0BB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CB8C05D-6F77-B443-FAEB-7EC07072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9" y="1271859"/>
            <a:ext cx="6644701" cy="4214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F80DB-CE24-3081-52E5-F1EF104B7D53}"/>
              </a:ext>
            </a:extLst>
          </p:cNvPr>
          <p:cNvSpPr txBox="1"/>
          <p:nvPr/>
        </p:nvSpPr>
        <p:spPr>
          <a:xfrm>
            <a:off x="1226638" y="643598"/>
            <a:ext cx="87961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SIO Waves and Beaches </a:t>
            </a:r>
            <a:r>
              <a:rPr lang="en-US" sz="2800" b="1" dirty="0">
                <a:solidFill>
                  <a:schemeClr val="accent1"/>
                </a:solidFill>
              </a:rPr>
              <a:t>Mo</a:t>
            </a:r>
            <a:r>
              <a:rPr lang="en-US" sz="2400" b="1" dirty="0"/>
              <a:t>nitoring and </a:t>
            </a:r>
            <a:r>
              <a:rPr lang="en-US" sz="2800" b="1" dirty="0">
                <a:solidFill>
                  <a:schemeClr val="accent1"/>
                </a:solidFill>
              </a:rPr>
              <a:t>P</a:t>
            </a:r>
            <a:r>
              <a:rPr lang="en-US" sz="2400" b="1" dirty="0"/>
              <a:t>rediction (</a:t>
            </a:r>
            <a:r>
              <a:rPr lang="en-US" sz="2800" b="1" dirty="0">
                <a:solidFill>
                  <a:schemeClr val="accent1"/>
                </a:solidFill>
              </a:rPr>
              <a:t>MOP</a:t>
            </a:r>
            <a:r>
              <a:rPr lang="en-US" sz="2400" b="1" dirty="0"/>
              <a:t>) System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30904-235F-45A7-5D32-6CA26A607ED0}"/>
              </a:ext>
            </a:extLst>
          </p:cNvPr>
          <p:cNvSpPr txBox="1"/>
          <p:nvPr/>
        </p:nvSpPr>
        <p:spPr>
          <a:xfrm>
            <a:off x="1193180" y="4215161"/>
            <a:ext cx="2082621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7FA8A"/>
                </a:solidFill>
              </a:rPr>
              <a:t>Scripps Wave Buoys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A6AB47-071B-1324-6635-A5B55261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566" y="1293274"/>
            <a:ext cx="2583113" cy="5192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92572E-B6D7-585F-761B-CD5068AB95E7}"/>
              </a:ext>
            </a:extLst>
          </p:cNvPr>
          <p:cNvCxnSpPr>
            <a:cxnSpLocks/>
          </p:cNvCxnSpPr>
          <p:nvPr/>
        </p:nvCxnSpPr>
        <p:spPr>
          <a:xfrm>
            <a:off x="6266986" y="4371278"/>
            <a:ext cx="1758429" cy="21148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F9C428-24A4-ABB2-445C-12956B307273}"/>
              </a:ext>
            </a:extLst>
          </p:cNvPr>
          <p:cNvCxnSpPr>
            <a:cxnSpLocks/>
          </p:cNvCxnSpPr>
          <p:nvPr/>
        </p:nvCxnSpPr>
        <p:spPr>
          <a:xfrm flipV="1">
            <a:off x="6266986" y="1293274"/>
            <a:ext cx="1758429" cy="3078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1BF2DB-70AA-D94E-37C8-2A6BED31106C}"/>
              </a:ext>
            </a:extLst>
          </p:cNvPr>
          <p:cNvSpPr txBox="1"/>
          <p:nvPr/>
        </p:nvSpPr>
        <p:spPr>
          <a:xfrm>
            <a:off x="6888058" y="3837128"/>
            <a:ext cx="1477890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2000-Present 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Nearshore Wave 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Hindcasts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CEE10-C39C-AB36-1D19-A6D2F5024714}"/>
              </a:ext>
            </a:extLst>
          </p:cNvPr>
          <p:cNvCxnSpPr>
            <a:cxnSpLocks/>
          </p:cNvCxnSpPr>
          <p:nvPr/>
        </p:nvCxnSpPr>
        <p:spPr>
          <a:xfrm>
            <a:off x="8365948" y="4199539"/>
            <a:ext cx="3320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8ADFFB-5B48-F994-8542-857FBCE3423F}"/>
              </a:ext>
            </a:extLst>
          </p:cNvPr>
          <p:cNvSpPr txBox="1"/>
          <p:nvPr/>
        </p:nvSpPr>
        <p:spPr>
          <a:xfrm>
            <a:off x="10286334" y="2921484"/>
            <a:ext cx="1589712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8FF70"/>
                </a:solidFill>
              </a:rPr>
              <a:t>2000-Present </a:t>
            </a:r>
          </a:p>
          <a:p>
            <a:pPr algn="ctr"/>
            <a:r>
              <a:rPr lang="en-US" b="1" dirty="0">
                <a:solidFill>
                  <a:srgbClr val="F8FF70"/>
                </a:solidFill>
              </a:rPr>
              <a:t>Scripps Beach</a:t>
            </a:r>
          </a:p>
          <a:p>
            <a:pPr algn="ctr"/>
            <a:r>
              <a:rPr lang="en-US" b="1" dirty="0">
                <a:solidFill>
                  <a:srgbClr val="F8FF70"/>
                </a:solidFill>
              </a:rPr>
              <a:t>Surveys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ED0F5B-DE41-5942-8974-877B95A6A0CA}"/>
              </a:ext>
            </a:extLst>
          </p:cNvPr>
          <p:cNvCxnSpPr>
            <a:cxnSpLocks/>
          </p:cNvCxnSpPr>
          <p:nvPr/>
        </p:nvCxnSpPr>
        <p:spPr>
          <a:xfrm flipH="1">
            <a:off x="9891132" y="3391175"/>
            <a:ext cx="3952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87C4FF-D5EA-4F3A-53BE-40B72DA6B136}"/>
              </a:ext>
            </a:extLst>
          </p:cNvPr>
          <p:cNvCxnSpPr>
            <a:cxnSpLocks/>
          </p:cNvCxnSpPr>
          <p:nvPr/>
        </p:nvCxnSpPr>
        <p:spPr>
          <a:xfrm flipV="1">
            <a:off x="2201937" y="3912004"/>
            <a:ext cx="0" cy="280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963F9E-B6A6-22F9-9219-C92EC6919AB1}"/>
              </a:ext>
            </a:extLst>
          </p:cNvPr>
          <p:cNvSpPr txBox="1"/>
          <p:nvPr/>
        </p:nvSpPr>
        <p:spPr>
          <a:xfrm>
            <a:off x="7175148" y="2901380"/>
            <a:ext cx="1266326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MOP Lines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E7D61-0B3D-3D1A-31B7-C870AF00CFFA}"/>
              </a:ext>
            </a:extLst>
          </p:cNvPr>
          <p:cNvCxnSpPr>
            <a:cxnSpLocks/>
          </p:cNvCxnSpPr>
          <p:nvPr/>
        </p:nvCxnSpPr>
        <p:spPr>
          <a:xfrm flipV="1">
            <a:off x="8658259" y="2921620"/>
            <a:ext cx="1076756" cy="892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A405BA-59D8-4D4F-B8A1-7B339528DBE5}"/>
              </a:ext>
            </a:extLst>
          </p:cNvPr>
          <p:cNvCxnSpPr>
            <a:cxnSpLocks/>
          </p:cNvCxnSpPr>
          <p:nvPr/>
        </p:nvCxnSpPr>
        <p:spPr>
          <a:xfrm>
            <a:off x="8440291" y="3013791"/>
            <a:ext cx="217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E8D030ED-537D-AE60-28CF-5F8E68F8B9F3}"/>
              </a:ext>
            </a:extLst>
          </p:cNvPr>
          <p:cNvSpPr txBox="1">
            <a:spLocks/>
          </p:cNvSpPr>
          <p:nvPr/>
        </p:nvSpPr>
        <p:spPr>
          <a:xfrm>
            <a:off x="-358818" y="41005"/>
            <a:ext cx="7239120" cy="453487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MOP Nearshore Wave and Beach Climatology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AFC208-1BFB-A555-533C-E13BCAE61EC6}"/>
              </a:ext>
            </a:extLst>
          </p:cNvPr>
          <p:cNvSpPr/>
          <p:nvPr/>
        </p:nvSpPr>
        <p:spPr>
          <a:xfrm>
            <a:off x="8720539" y="4149166"/>
            <a:ext cx="99903" cy="1050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D9D18D-7CC8-E9D9-C487-2B2689A6FBC5}"/>
              </a:ext>
            </a:extLst>
          </p:cNvPr>
          <p:cNvSpPr/>
          <p:nvPr/>
        </p:nvSpPr>
        <p:spPr>
          <a:xfrm>
            <a:off x="9773272" y="3359028"/>
            <a:ext cx="99903" cy="105042"/>
          </a:xfrm>
          <a:prstGeom prst="ellipse">
            <a:avLst/>
          </a:prstGeom>
          <a:solidFill>
            <a:srgbClr val="E4E3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CD3182-158B-44D4-36F7-080FC81177F3}"/>
              </a:ext>
            </a:extLst>
          </p:cNvPr>
          <p:cNvCxnSpPr>
            <a:cxnSpLocks/>
          </p:cNvCxnSpPr>
          <p:nvPr/>
        </p:nvCxnSpPr>
        <p:spPr>
          <a:xfrm flipV="1">
            <a:off x="8720539" y="3411646"/>
            <a:ext cx="1054333" cy="161548"/>
          </a:xfrm>
          <a:prstGeom prst="line">
            <a:avLst/>
          </a:prstGeom>
          <a:ln w="38100">
            <a:solidFill>
              <a:srgbClr val="E4E3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3020-2024-B40B-6D92-0F1F15A79264}"/>
              </a:ext>
            </a:extLst>
          </p:cNvPr>
          <p:cNvSpPr txBox="1"/>
          <p:nvPr/>
        </p:nvSpPr>
        <p:spPr>
          <a:xfrm>
            <a:off x="2624449" y="5604702"/>
            <a:ext cx="2230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Thanks Ron!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74"/>
    </mc:Choice>
    <mc:Fallback xmlns="">
      <p:transition spd="slow" advTm="82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0" grpId="0" animBg="1"/>
      <p:bldP spid="27" grpId="0" animBg="1"/>
      <p:bldP spid="8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5" y="164167"/>
            <a:ext cx="10029423" cy="6612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154908" y="1830122"/>
            <a:ext cx="232339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Annual Highest</a:t>
            </a:r>
          </a:p>
          <a:p>
            <a:pPr algn="ctr"/>
            <a:r>
              <a:rPr lang="en-US" sz="2400" b="1" dirty="0"/>
              <a:t>(99.5% Quantile)</a:t>
            </a:r>
          </a:p>
          <a:p>
            <a:pPr algn="ctr"/>
            <a:r>
              <a:rPr lang="en-US" sz="2400" b="1" dirty="0"/>
              <a:t>Wave Heights</a:t>
            </a:r>
          </a:p>
          <a:p>
            <a:pPr algn="ctr"/>
            <a:r>
              <a:rPr lang="en-US" sz="2400" b="1" dirty="0"/>
              <a:t>(10m Depth)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265458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5" y="164167"/>
            <a:ext cx="10029423" cy="6612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188674" y="2362558"/>
            <a:ext cx="1792863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Annual Total</a:t>
            </a:r>
          </a:p>
          <a:p>
            <a:pPr algn="ctr"/>
            <a:r>
              <a:rPr lang="en-US" sz="2400" b="1" dirty="0"/>
              <a:t>Potential</a:t>
            </a:r>
          </a:p>
          <a:p>
            <a:pPr algn="ctr"/>
            <a:r>
              <a:rPr lang="en-US" sz="2400" b="1" dirty="0"/>
              <a:t>Transport</a:t>
            </a:r>
          </a:p>
          <a:p>
            <a:pPr algn="ctr"/>
            <a:r>
              <a:rPr lang="en-US" sz="2400" b="1" dirty="0"/>
              <a:t>(10m Depth)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19885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5" y="164167"/>
            <a:ext cx="10029423" cy="661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47041" y="2362558"/>
            <a:ext cx="2191882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8 Sub-Cells</a:t>
            </a:r>
          </a:p>
          <a:p>
            <a:pPr algn="ctr"/>
            <a:r>
              <a:rPr lang="en-US" b="1" dirty="0"/>
              <a:t>x 3 cross-shore zones</a:t>
            </a:r>
          </a:p>
          <a:p>
            <a:pPr algn="ctr"/>
            <a:r>
              <a:rPr lang="en-US" sz="2400" b="1" dirty="0"/>
              <a:t>=</a:t>
            </a:r>
          </a:p>
          <a:p>
            <a:pPr algn="ctr"/>
            <a:r>
              <a:rPr lang="en-US" sz="2400" b="1" dirty="0"/>
              <a:t>24 Sand Budget</a:t>
            </a:r>
          </a:p>
          <a:p>
            <a:pPr algn="ctr"/>
            <a:r>
              <a:rPr lang="en-US" sz="2400" b="1" dirty="0"/>
              <a:t>Compartments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257211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F8E3-0A54-E406-A811-BBF3B125F45E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5A790-5A24-29BE-F83D-D1099D7F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800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F8E3-0A54-E406-A811-BBF3B125F45E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5A790-5A24-29BE-F83D-D1099D7F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4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FD7ADE-49AA-F9E4-0B5C-07786649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96" y="0"/>
            <a:ext cx="834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2BB8D-3264-4E7C-736A-D63D44E8BD58}"/>
              </a:ext>
            </a:extLst>
          </p:cNvPr>
          <p:cNvSpPr txBox="1"/>
          <p:nvPr/>
        </p:nvSpPr>
        <p:spPr>
          <a:xfrm>
            <a:off x="6840595" y="4824566"/>
            <a:ext cx="97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San Dieguito</a:t>
            </a:r>
          </a:p>
          <a:p>
            <a:pPr algn="ctr"/>
            <a:r>
              <a:rPr lang="en-US" sz="1200" dirty="0"/>
              <a:t>Inlet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0DB21-693D-FC88-FAAF-C52307A17655}"/>
              </a:ext>
            </a:extLst>
          </p:cNvPr>
          <p:cNvSpPr txBox="1"/>
          <p:nvPr/>
        </p:nvSpPr>
        <p:spPr>
          <a:xfrm>
            <a:off x="10908502" y="4042811"/>
            <a:ext cx="1116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San </a:t>
            </a:r>
            <a:r>
              <a:rPr lang="en-US" sz="1200" dirty="0" err="1"/>
              <a:t>Elijo</a:t>
            </a:r>
            <a:r>
              <a:rPr lang="en-US" sz="1200" dirty="0"/>
              <a:t> Inlet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62B032-9A23-0C18-423F-437744DDCF6F}"/>
              </a:ext>
            </a:extLst>
          </p:cNvPr>
          <p:cNvCxnSpPr>
            <a:cxnSpLocks/>
          </p:cNvCxnSpPr>
          <p:nvPr/>
        </p:nvCxnSpPr>
        <p:spPr>
          <a:xfrm>
            <a:off x="8335084" y="1527142"/>
            <a:ext cx="1208467" cy="229671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C6F1B-8CC8-C7E1-8468-FD4F22EEA2A0}"/>
              </a:ext>
            </a:extLst>
          </p:cNvPr>
          <p:cNvSpPr txBox="1"/>
          <p:nvPr/>
        </p:nvSpPr>
        <p:spPr>
          <a:xfrm rot="3661943">
            <a:off x="9322767" y="3477234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ADAB"/>
                </a:solidFill>
              </a:rPr>
              <a:t>REEF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37459-25AD-6AB7-799B-6434FE4E9122}"/>
              </a:ext>
            </a:extLst>
          </p:cNvPr>
          <p:cNvCxnSpPr>
            <a:cxnSpLocks/>
          </p:cNvCxnSpPr>
          <p:nvPr/>
        </p:nvCxnSpPr>
        <p:spPr>
          <a:xfrm>
            <a:off x="7978643" y="1596417"/>
            <a:ext cx="1208467" cy="229671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729CB-69C6-CA37-E3A8-3F3D8D554C83}"/>
              </a:ext>
            </a:extLst>
          </p:cNvPr>
          <p:cNvSpPr txBox="1"/>
          <p:nvPr/>
        </p:nvSpPr>
        <p:spPr>
          <a:xfrm rot="3537369">
            <a:off x="8745659" y="3623306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ADAB"/>
                </a:solidFill>
              </a:rPr>
              <a:t>REEF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72AFA-FFFE-214F-5564-FFEA2695ED43}"/>
              </a:ext>
            </a:extLst>
          </p:cNvPr>
          <p:cNvSpPr txBox="1"/>
          <p:nvPr/>
        </p:nvSpPr>
        <p:spPr>
          <a:xfrm rot="21002175">
            <a:off x="8024943" y="4496061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Solana Beach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260BF-4B75-A5C8-646F-2E230E750A4E}"/>
              </a:ext>
            </a:extLst>
          </p:cNvPr>
          <p:cNvSpPr txBox="1"/>
          <p:nvPr/>
        </p:nvSpPr>
        <p:spPr>
          <a:xfrm rot="21002175">
            <a:off x="10103463" y="4161577"/>
            <a:ext cx="787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Cardiff SB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8DE99-07AC-F3D7-BF56-759ABF22712F}"/>
              </a:ext>
            </a:extLst>
          </p:cNvPr>
          <p:cNvSpPr txBox="1"/>
          <p:nvPr/>
        </p:nvSpPr>
        <p:spPr>
          <a:xfrm>
            <a:off x="9140024" y="4353623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Sand Channel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B85B2-6FF6-7EF1-4360-3E79BB4DDC1A}"/>
              </a:ext>
            </a:extLst>
          </p:cNvPr>
          <p:cNvCxnSpPr>
            <a:cxnSpLocks/>
          </p:cNvCxnSpPr>
          <p:nvPr/>
        </p:nvCxnSpPr>
        <p:spPr>
          <a:xfrm flipH="1" flipV="1">
            <a:off x="9454275" y="4033193"/>
            <a:ext cx="176525" cy="3771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935B22-0B0A-BA73-5567-5B44015F59E6}"/>
              </a:ext>
            </a:extLst>
          </p:cNvPr>
          <p:cNvSpPr txBox="1"/>
          <p:nvPr/>
        </p:nvSpPr>
        <p:spPr>
          <a:xfrm>
            <a:off x="10518801" y="2195844"/>
            <a:ext cx="103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     Mostly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Sand Volume 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   Retention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09658-FA4C-57C6-41D1-C55F758C1BEC}"/>
              </a:ext>
            </a:extLst>
          </p:cNvPr>
          <p:cNvCxnSpPr>
            <a:cxnSpLocks/>
          </p:cNvCxnSpPr>
          <p:nvPr/>
        </p:nvCxnSpPr>
        <p:spPr>
          <a:xfrm flipH="1">
            <a:off x="6884223" y="2491230"/>
            <a:ext cx="1330160" cy="101092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5D2D1A-5CAF-CB49-35BC-AE2569906149}"/>
              </a:ext>
            </a:extLst>
          </p:cNvPr>
          <p:cNvSpPr txBox="1"/>
          <p:nvPr/>
        </p:nvSpPr>
        <p:spPr>
          <a:xfrm>
            <a:off x="6743114" y="2477363"/>
            <a:ext cx="101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Some Littoral</a:t>
            </a:r>
          </a:p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   Transport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C393B4-551D-F700-F082-B8BEF75B8D5C}"/>
              </a:ext>
            </a:extLst>
          </p:cNvPr>
          <p:cNvCxnSpPr>
            <a:cxnSpLocks/>
          </p:cNvCxnSpPr>
          <p:nvPr/>
        </p:nvCxnSpPr>
        <p:spPr>
          <a:xfrm>
            <a:off x="9761345" y="1409065"/>
            <a:ext cx="654138" cy="124909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21950D-4143-49E4-74F2-ACDBAAB0F9A9}"/>
              </a:ext>
            </a:extLst>
          </p:cNvPr>
          <p:cNvSpPr txBox="1"/>
          <p:nvPr/>
        </p:nvSpPr>
        <p:spPr>
          <a:xfrm>
            <a:off x="5098723" y="194646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2007-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AFC7C-E318-A2F8-F3FE-670C15981569}"/>
              </a:ext>
            </a:extLst>
          </p:cNvPr>
          <p:cNvSpPr txBox="1"/>
          <p:nvPr/>
        </p:nvSpPr>
        <p:spPr>
          <a:xfrm>
            <a:off x="6076229" y="365453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2019-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DD042E-1A9E-B90B-557C-B1503585E24B}"/>
              </a:ext>
            </a:extLst>
          </p:cNvPr>
          <p:cNvCxnSpPr>
            <a:cxnSpLocks/>
          </p:cNvCxnSpPr>
          <p:nvPr/>
        </p:nvCxnSpPr>
        <p:spPr>
          <a:xfrm>
            <a:off x="5613670" y="2191363"/>
            <a:ext cx="960709" cy="1495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0EF8422-1040-4491-3110-1BD0FB24973B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47D70-CF17-4DCB-65C6-692B4E3D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1583651-38C8-AFB7-4DBD-71865BF880F2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CAF68-9304-C1B0-0981-8F7508AA4D7E}"/>
              </a:ext>
            </a:extLst>
          </p:cNvPr>
          <p:cNvSpPr txBox="1"/>
          <p:nvPr/>
        </p:nvSpPr>
        <p:spPr>
          <a:xfrm>
            <a:off x="259725" y="2011828"/>
            <a:ext cx="384932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Observed Southward Sand </a:t>
            </a:r>
          </a:p>
          <a:p>
            <a:pPr algn="ctr"/>
            <a:r>
              <a:rPr lang="en-US" sz="2400" b="1" dirty="0"/>
              <a:t>Transport Between Sub-Cells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16312-97CD-5A32-D2F9-50071629E9BF}"/>
              </a:ext>
            </a:extLst>
          </p:cNvPr>
          <p:cNvSpPr txBox="1"/>
          <p:nvPr/>
        </p:nvSpPr>
        <p:spPr>
          <a:xfrm rot="20958113">
            <a:off x="7918270" y="492378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Solana Sub-Cell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D07B4-F1E7-187A-4D1C-F9FDBE454958}"/>
              </a:ext>
            </a:extLst>
          </p:cNvPr>
          <p:cNvSpPr txBox="1"/>
          <p:nvPr/>
        </p:nvSpPr>
        <p:spPr>
          <a:xfrm rot="20931793">
            <a:off x="10116317" y="4462728"/>
            <a:ext cx="1497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Encinitas Sub-Cell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FEFEB3-8260-BF64-F3DC-B43C37D3397D}"/>
              </a:ext>
            </a:extLst>
          </p:cNvPr>
          <p:cNvCxnSpPr/>
          <p:nvPr/>
        </p:nvCxnSpPr>
        <p:spPr>
          <a:xfrm flipH="1" flipV="1">
            <a:off x="9684786" y="4727520"/>
            <a:ext cx="148817" cy="27933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DBD3DB-2350-1C00-6D2E-8C35D2F2EE95}"/>
              </a:ext>
            </a:extLst>
          </p:cNvPr>
          <p:cNvSpPr txBox="1"/>
          <p:nvPr/>
        </p:nvSpPr>
        <p:spPr>
          <a:xfrm rot="20991355">
            <a:off x="9045908" y="5298396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Alongshore Distance (m)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4E3055-F27A-192C-3A60-99584403E4DA}"/>
              </a:ext>
            </a:extLst>
          </p:cNvPr>
          <p:cNvSpPr txBox="1"/>
          <p:nvPr/>
        </p:nvSpPr>
        <p:spPr>
          <a:xfrm>
            <a:off x="4764033" y="3839662"/>
            <a:ext cx="393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74904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46D1C8-690D-B775-F093-44120CCD5DA5}"/>
              </a:ext>
            </a:extLst>
          </p:cNvPr>
          <p:cNvSpPr/>
          <p:nvPr/>
        </p:nvSpPr>
        <p:spPr>
          <a:xfrm>
            <a:off x="1535113" y="11394"/>
            <a:ext cx="5091111" cy="684660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821506E-A521-331A-45E6-F6EFD6A99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347" y="0"/>
            <a:ext cx="40386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en-US" dirty="0"/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BE188DCB-C991-655D-2569-1F0F7A3CB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6858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8C55982E-233C-676B-2112-4F80DB8E1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685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Freeform 6">
            <a:extLst>
              <a:ext uri="{FF2B5EF4-FFF2-40B4-BE49-F238E27FC236}">
                <a16:creationId xmlns:a16="http://schemas.microsoft.com/office/drawing/2014/main" id="{5BA80357-8D3A-6B94-FE3C-92CBB57DE43A}"/>
              </a:ext>
            </a:extLst>
          </p:cNvPr>
          <p:cNvSpPr>
            <a:spLocks/>
          </p:cNvSpPr>
          <p:nvPr/>
        </p:nvSpPr>
        <p:spPr bwMode="auto">
          <a:xfrm>
            <a:off x="6626226" y="646114"/>
            <a:ext cx="993775" cy="585787"/>
          </a:xfrm>
          <a:custGeom>
            <a:avLst/>
            <a:gdLst>
              <a:gd name="T0" fmla="*/ 338 w 626"/>
              <a:gd name="T1" fmla="*/ 25 h 369"/>
              <a:gd name="T2" fmla="*/ 530 w 626"/>
              <a:gd name="T3" fmla="*/ 73 h 369"/>
              <a:gd name="T4" fmla="*/ 626 w 626"/>
              <a:gd name="T5" fmla="*/ 217 h 369"/>
              <a:gd name="T6" fmla="*/ 530 w 626"/>
              <a:gd name="T7" fmla="*/ 361 h 369"/>
              <a:gd name="T8" fmla="*/ 386 w 626"/>
              <a:gd name="T9" fmla="*/ 265 h 369"/>
              <a:gd name="T10" fmla="*/ 242 w 626"/>
              <a:gd name="T11" fmla="*/ 73 h 369"/>
              <a:gd name="T12" fmla="*/ 146 w 626"/>
              <a:gd name="T13" fmla="*/ 121 h 369"/>
              <a:gd name="T14" fmla="*/ 146 w 626"/>
              <a:gd name="T15" fmla="*/ 265 h 369"/>
              <a:gd name="T16" fmla="*/ 50 w 626"/>
              <a:gd name="T17" fmla="*/ 265 h 369"/>
              <a:gd name="T18" fmla="*/ 50 w 626"/>
              <a:gd name="T19" fmla="*/ 169 h 369"/>
              <a:gd name="T20" fmla="*/ 2 w 626"/>
              <a:gd name="T21" fmla="*/ 25 h 369"/>
              <a:gd name="T22" fmla="*/ 37 w 626"/>
              <a:gd name="T23" fmla="*/ 17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6" h="369">
                <a:moveTo>
                  <a:pt x="338" y="25"/>
                </a:moveTo>
                <a:cubicBezTo>
                  <a:pt x="410" y="33"/>
                  <a:pt x="482" y="41"/>
                  <a:pt x="530" y="73"/>
                </a:cubicBezTo>
                <a:cubicBezTo>
                  <a:pt x="578" y="105"/>
                  <a:pt x="626" y="169"/>
                  <a:pt x="626" y="217"/>
                </a:cubicBezTo>
                <a:cubicBezTo>
                  <a:pt x="626" y="265"/>
                  <a:pt x="570" y="353"/>
                  <a:pt x="530" y="361"/>
                </a:cubicBezTo>
                <a:cubicBezTo>
                  <a:pt x="490" y="369"/>
                  <a:pt x="434" y="313"/>
                  <a:pt x="386" y="265"/>
                </a:cubicBezTo>
                <a:cubicBezTo>
                  <a:pt x="338" y="217"/>
                  <a:pt x="282" y="97"/>
                  <a:pt x="242" y="73"/>
                </a:cubicBezTo>
                <a:cubicBezTo>
                  <a:pt x="202" y="49"/>
                  <a:pt x="162" y="89"/>
                  <a:pt x="146" y="121"/>
                </a:cubicBezTo>
                <a:cubicBezTo>
                  <a:pt x="130" y="153"/>
                  <a:pt x="162" y="241"/>
                  <a:pt x="146" y="265"/>
                </a:cubicBezTo>
                <a:cubicBezTo>
                  <a:pt x="130" y="289"/>
                  <a:pt x="66" y="281"/>
                  <a:pt x="50" y="265"/>
                </a:cubicBezTo>
                <a:cubicBezTo>
                  <a:pt x="34" y="249"/>
                  <a:pt x="58" y="209"/>
                  <a:pt x="50" y="169"/>
                </a:cubicBezTo>
                <a:cubicBezTo>
                  <a:pt x="42" y="129"/>
                  <a:pt x="4" y="50"/>
                  <a:pt x="2" y="25"/>
                </a:cubicBezTo>
                <a:cubicBezTo>
                  <a:pt x="0" y="0"/>
                  <a:pt x="30" y="19"/>
                  <a:pt x="37" y="17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Freeform 7">
            <a:extLst>
              <a:ext uri="{FF2B5EF4-FFF2-40B4-BE49-F238E27FC236}">
                <a16:creationId xmlns:a16="http://schemas.microsoft.com/office/drawing/2014/main" id="{A1B96C2C-00F4-2A2A-54A5-FE0C1F768818}"/>
              </a:ext>
            </a:extLst>
          </p:cNvPr>
          <p:cNvSpPr>
            <a:spLocks/>
          </p:cNvSpPr>
          <p:nvPr/>
        </p:nvSpPr>
        <p:spPr bwMode="auto">
          <a:xfrm>
            <a:off x="6629400" y="4191000"/>
            <a:ext cx="1231900" cy="1066800"/>
          </a:xfrm>
          <a:custGeom>
            <a:avLst/>
            <a:gdLst>
              <a:gd name="T0" fmla="*/ 8 w 736"/>
              <a:gd name="T1" fmla="*/ 48 h 304"/>
              <a:gd name="T2" fmla="*/ 104 w 736"/>
              <a:gd name="T3" fmla="*/ 0 h 304"/>
              <a:gd name="T4" fmla="*/ 296 w 736"/>
              <a:gd name="T5" fmla="*/ 48 h 304"/>
              <a:gd name="T6" fmla="*/ 440 w 736"/>
              <a:gd name="T7" fmla="*/ 48 h 304"/>
              <a:gd name="T8" fmla="*/ 584 w 736"/>
              <a:gd name="T9" fmla="*/ 144 h 304"/>
              <a:gd name="T10" fmla="*/ 728 w 736"/>
              <a:gd name="T11" fmla="*/ 144 h 304"/>
              <a:gd name="T12" fmla="*/ 632 w 736"/>
              <a:gd name="T13" fmla="*/ 192 h 304"/>
              <a:gd name="T14" fmla="*/ 488 w 736"/>
              <a:gd name="T15" fmla="*/ 144 h 304"/>
              <a:gd name="T16" fmla="*/ 392 w 736"/>
              <a:gd name="T17" fmla="*/ 192 h 304"/>
              <a:gd name="T18" fmla="*/ 344 w 736"/>
              <a:gd name="T19" fmla="*/ 192 h 304"/>
              <a:gd name="T20" fmla="*/ 200 w 736"/>
              <a:gd name="T21" fmla="*/ 144 h 304"/>
              <a:gd name="T22" fmla="*/ 152 w 736"/>
              <a:gd name="T23" fmla="*/ 288 h 304"/>
              <a:gd name="T24" fmla="*/ 56 w 736"/>
              <a:gd name="T25" fmla="*/ 240 h 304"/>
              <a:gd name="T26" fmla="*/ 56 w 736"/>
              <a:gd name="T27" fmla="*/ 96 h 304"/>
              <a:gd name="T28" fmla="*/ 8 w 736"/>
              <a:gd name="T29" fmla="*/ 48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36" h="304">
                <a:moveTo>
                  <a:pt x="8" y="48"/>
                </a:moveTo>
                <a:cubicBezTo>
                  <a:pt x="16" y="32"/>
                  <a:pt x="56" y="0"/>
                  <a:pt x="104" y="0"/>
                </a:cubicBezTo>
                <a:cubicBezTo>
                  <a:pt x="152" y="0"/>
                  <a:pt x="240" y="40"/>
                  <a:pt x="296" y="48"/>
                </a:cubicBezTo>
                <a:cubicBezTo>
                  <a:pt x="352" y="56"/>
                  <a:pt x="392" y="32"/>
                  <a:pt x="440" y="48"/>
                </a:cubicBezTo>
                <a:cubicBezTo>
                  <a:pt x="488" y="64"/>
                  <a:pt x="536" y="128"/>
                  <a:pt x="584" y="144"/>
                </a:cubicBezTo>
                <a:cubicBezTo>
                  <a:pt x="632" y="160"/>
                  <a:pt x="720" y="136"/>
                  <a:pt x="728" y="144"/>
                </a:cubicBezTo>
                <a:cubicBezTo>
                  <a:pt x="736" y="152"/>
                  <a:pt x="672" y="192"/>
                  <a:pt x="632" y="192"/>
                </a:cubicBezTo>
                <a:cubicBezTo>
                  <a:pt x="592" y="192"/>
                  <a:pt x="528" y="144"/>
                  <a:pt x="488" y="144"/>
                </a:cubicBezTo>
                <a:cubicBezTo>
                  <a:pt x="448" y="144"/>
                  <a:pt x="416" y="184"/>
                  <a:pt x="392" y="192"/>
                </a:cubicBezTo>
                <a:cubicBezTo>
                  <a:pt x="368" y="200"/>
                  <a:pt x="376" y="200"/>
                  <a:pt x="344" y="192"/>
                </a:cubicBezTo>
                <a:cubicBezTo>
                  <a:pt x="312" y="184"/>
                  <a:pt x="232" y="128"/>
                  <a:pt x="200" y="144"/>
                </a:cubicBezTo>
                <a:cubicBezTo>
                  <a:pt x="168" y="160"/>
                  <a:pt x="176" y="272"/>
                  <a:pt x="152" y="288"/>
                </a:cubicBezTo>
                <a:cubicBezTo>
                  <a:pt x="128" y="304"/>
                  <a:pt x="72" y="272"/>
                  <a:pt x="56" y="240"/>
                </a:cubicBezTo>
                <a:cubicBezTo>
                  <a:pt x="40" y="208"/>
                  <a:pt x="64" y="128"/>
                  <a:pt x="56" y="96"/>
                </a:cubicBezTo>
                <a:cubicBezTo>
                  <a:pt x="48" y="64"/>
                  <a:pt x="0" y="64"/>
                  <a:pt x="8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Freeform 8">
            <a:extLst>
              <a:ext uri="{FF2B5EF4-FFF2-40B4-BE49-F238E27FC236}">
                <a16:creationId xmlns:a16="http://schemas.microsoft.com/office/drawing/2014/main" id="{503792BB-E647-13BF-3ADE-546D9FE40038}"/>
              </a:ext>
            </a:extLst>
          </p:cNvPr>
          <p:cNvSpPr>
            <a:spLocks/>
          </p:cNvSpPr>
          <p:nvPr/>
        </p:nvSpPr>
        <p:spPr bwMode="auto">
          <a:xfrm>
            <a:off x="6629400" y="990600"/>
            <a:ext cx="304800" cy="533400"/>
          </a:xfrm>
          <a:custGeom>
            <a:avLst/>
            <a:gdLst>
              <a:gd name="T0" fmla="*/ 0 w 96"/>
              <a:gd name="T1" fmla="*/ 0 h 288"/>
              <a:gd name="T2" fmla="*/ 96 w 96"/>
              <a:gd name="T3" fmla="*/ 144 h 288"/>
              <a:gd name="T4" fmla="*/ 0 w 96"/>
              <a:gd name="T5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" h="288">
                <a:moveTo>
                  <a:pt x="0" y="0"/>
                </a:moveTo>
                <a:cubicBezTo>
                  <a:pt x="48" y="48"/>
                  <a:pt x="96" y="96"/>
                  <a:pt x="96" y="144"/>
                </a:cubicBezTo>
                <a:cubicBezTo>
                  <a:pt x="96" y="192"/>
                  <a:pt x="16" y="264"/>
                  <a:pt x="0" y="288"/>
                </a:cubicBezTo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Freeform 9">
            <a:extLst>
              <a:ext uri="{FF2B5EF4-FFF2-40B4-BE49-F238E27FC236}">
                <a16:creationId xmlns:a16="http://schemas.microsoft.com/office/drawing/2014/main" id="{856F2E77-AAB5-6206-29C4-05D2D516FCF7}"/>
              </a:ext>
            </a:extLst>
          </p:cNvPr>
          <p:cNvSpPr>
            <a:spLocks/>
          </p:cNvSpPr>
          <p:nvPr/>
        </p:nvSpPr>
        <p:spPr bwMode="auto">
          <a:xfrm rot="21442292">
            <a:off x="6599238" y="4946654"/>
            <a:ext cx="327025" cy="625475"/>
          </a:xfrm>
          <a:custGeom>
            <a:avLst/>
            <a:gdLst>
              <a:gd name="T0" fmla="*/ 23 w 206"/>
              <a:gd name="T1" fmla="*/ 0 h 394"/>
              <a:gd name="T2" fmla="*/ 202 w 206"/>
              <a:gd name="T3" fmla="*/ 221 h 394"/>
              <a:gd name="T4" fmla="*/ 0 w 206"/>
              <a:gd name="T5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6" h="394">
                <a:moveTo>
                  <a:pt x="23" y="0"/>
                </a:moveTo>
                <a:cubicBezTo>
                  <a:pt x="53" y="38"/>
                  <a:pt x="206" y="155"/>
                  <a:pt x="202" y="221"/>
                </a:cubicBezTo>
                <a:cubicBezTo>
                  <a:pt x="198" y="287"/>
                  <a:pt x="42" y="358"/>
                  <a:pt x="0" y="394"/>
                </a:cubicBezTo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Freeform 10">
            <a:extLst>
              <a:ext uri="{FF2B5EF4-FFF2-40B4-BE49-F238E27FC236}">
                <a16:creationId xmlns:a16="http://schemas.microsoft.com/office/drawing/2014/main" id="{D51F7968-2A01-30F9-D930-2AC262125507}"/>
              </a:ext>
            </a:extLst>
          </p:cNvPr>
          <p:cNvSpPr>
            <a:spLocks/>
          </p:cNvSpPr>
          <p:nvPr/>
        </p:nvSpPr>
        <p:spPr bwMode="auto">
          <a:xfrm>
            <a:off x="6586536" y="1676400"/>
            <a:ext cx="152400" cy="1981200"/>
          </a:xfrm>
          <a:custGeom>
            <a:avLst/>
            <a:gdLst>
              <a:gd name="T0" fmla="*/ 0 w 96"/>
              <a:gd name="T1" fmla="*/ 0 h 1008"/>
              <a:gd name="T2" fmla="*/ 96 w 96"/>
              <a:gd name="T3" fmla="*/ 720 h 1008"/>
              <a:gd name="T4" fmla="*/ 0 w 96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" h="1008">
                <a:moveTo>
                  <a:pt x="0" y="0"/>
                </a:moveTo>
                <a:cubicBezTo>
                  <a:pt x="48" y="276"/>
                  <a:pt x="96" y="552"/>
                  <a:pt x="96" y="720"/>
                </a:cubicBezTo>
                <a:cubicBezTo>
                  <a:pt x="96" y="888"/>
                  <a:pt x="16" y="960"/>
                  <a:pt x="0" y="1008"/>
                </a:cubicBezTo>
              </a:path>
            </a:pathLst>
          </a:cu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Freeform 11">
            <a:extLst>
              <a:ext uri="{FF2B5EF4-FFF2-40B4-BE49-F238E27FC236}">
                <a16:creationId xmlns:a16="http://schemas.microsoft.com/office/drawing/2014/main" id="{1356F34C-A1D0-D548-6C9F-6F5B4FBB1E06}"/>
              </a:ext>
            </a:extLst>
          </p:cNvPr>
          <p:cNvSpPr>
            <a:spLocks/>
          </p:cNvSpPr>
          <p:nvPr/>
        </p:nvSpPr>
        <p:spPr bwMode="auto">
          <a:xfrm>
            <a:off x="4279900" y="152400"/>
            <a:ext cx="444500" cy="6561138"/>
          </a:xfrm>
          <a:custGeom>
            <a:avLst/>
            <a:gdLst>
              <a:gd name="T0" fmla="*/ 280 w 280"/>
              <a:gd name="T1" fmla="*/ 0 h 4133"/>
              <a:gd name="T2" fmla="*/ 40 w 280"/>
              <a:gd name="T3" fmla="*/ 333 h 4133"/>
              <a:gd name="T4" fmla="*/ 40 w 280"/>
              <a:gd name="T5" fmla="*/ 542 h 4133"/>
              <a:gd name="T6" fmla="*/ 184 w 280"/>
              <a:gd name="T7" fmla="*/ 709 h 4133"/>
              <a:gd name="T8" fmla="*/ 232 w 280"/>
              <a:gd name="T9" fmla="*/ 2334 h 4133"/>
              <a:gd name="T10" fmla="*/ 88 w 280"/>
              <a:gd name="T11" fmla="*/ 2709 h 4133"/>
              <a:gd name="T12" fmla="*/ 40 w 280"/>
              <a:gd name="T13" fmla="*/ 2918 h 4133"/>
              <a:gd name="T14" fmla="*/ 136 w 280"/>
              <a:gd name="T15" fmla="*/ 3193 h 4133"/>
              <a:gd name="T16" fmla="*/ 181 w 280"/>
              <a:gd name="T17" fmla="*/ 4133 h 4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0" h="4133">
                <a:moveTo>
                  <a:pt x="280" y="0"/>
                </a:moveTo>
                <a:cubicBezTo>
                  <a:pt x="180" y="122"/>
                  <a:pt x="80" y="243"/>
                  <a:pt x="40" y="333"/>
                </a:cubicBezTo>
                <a:cubicBezTo>
                  <a:pt x="0" y="424"/>
                  <a:pt x="16" y="479"/>
                  <a:pt x="40" y="542"/>
                </a:cubicBezTo>
                <a:cubicBezTo>
                  <a:pt x="64" y="604"/>
                  <a:pt x="152" y="410"/>
                  <a:pt x="184" y="709"/>
                </a:cubicBezTo>
                <a:cubicBezTo>
                  <a:pt x="216" y="1007"/>
                  <a:pt x="248" y="2001"/>
                  <a:pt x="232" y="2334"/>
                </a:cubicBezTo>
                <a:cubicBezTo>
                  <a:pt x="216" y="2668"/>
                  <a:pt x="120" y="2612"/>
                  <a:pt x="88" y="2709"/>
                </a:cubicBezTo>
                <a:cubicBezTo>
                  <a:pt x="56" y="2807"/>
                  <a:pt x="32" y="2837"/>
                  <a:pt x="40" y="2918"/>
                </a:cubicBezTo>
                <a:cubicBezTo>
                  <a:pt x="48" y="2999"/>
                  <a:pt x="113" y="2991"/>
                  <a:pt x="136" y="3193"/>
                </a:cubicBezTo>
                <a:cubicBezTo>
                  <a:pt x="159" y="3395"/>
                  <a:pt x="172" y="3937"/>
                  <a:pt x="181" y="4133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62BD8123-29CA-68BF-2D1B-25DC936F3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0" y="700088"/>
            <a:ext cx="1599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Coastal Lagoon</a:t>
            </a:r>
          </a:p>
        </p:txBody>
      </p:sp>
      <p:sp>
        <p:nvSpPr>
          <p:cNvPr id="30733" name="Text Box 13">
            <a:extLst>
              <a:ext uri="{FF2B5EF4-FFF2-40B4-BE49-F238E27FC236}">
                <a16:creationId xmlns:a16="http://schemas.microsoft.com/office/drawing/2014/main" id="{0D76B33F-061A-7FCA-EF59-518B5294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154" y="4651871"/>
            <a:ext cx="1599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Coastal Lagoon</a:t>
            </a:r>
          </a:p>
        </p:txBody>
      </p:sp>
      <p:sp>
        <p:nvSpPr>
          <p:cNvPr id="30734" name="Freeform 14">
            <a:extLst>
              <a:ext uri="{FF2B5EF4-FFF2-40B4-BE49-F238E27FC236}">
                <a16:creationId xmlns:a16="http://schemas.microsoft.com/office/drawing/2014/main" id="{A0F6C323-6520-9463-DD34-99C6B95904F4}"/>
              </a:ext>
            </a:extLst>
          </p:cNvPr>
          <p:cNvSpPr>
            <a:spLocks/>
          </p:cNvSpPr>
          <p:nvPr/>
        </p:nvSpPr>
        <p:spPr bwMode="auto">
          <a:xfrm>
            <a:off x="4381500" y="304800"/>
            <a:ext cx="266700" cy="762000"/>
          </a:xfrm>
          <a:custGeom>
            <a:avLst/>
            <a:gdLst>
              <a:gd name="T0" fmla="*/ 104 w 168"/>
              <a:gd name="T1" fmla="*/ 136 h 480"/>
              <a:gd name="T2" fmla="*/ 8 w 168"/>
              <a:gd name="T3" fmla="*/ 328 h 480"/>
              <a:gd name="T4" fmla="*/ 56 w 168"/>
              <a:gd name="T5" fmla="*/ 424 h 480"/>
              <a:gd name="T6" fmla="*/ 152 w 168"/>
              <a:gd name="T7" fmla="*/ 472 h 480"/>
              <a:gd name="T8" fmla="*/ 152 w 168"/>
              <a:gd name="T9" fmla="*/ 376 h 480"/>
              <a:gd name="T10" fmla="*/ 152 w 168"/>
              <a:gd name="T11" fmla="*/ 40 h 480"/>
              <a:gd name="T12" fmla="*/ 104 w 168"/>
              <a:gd name="T13" fmla="*/ 13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480">
                <a:moveTo>
                  <a:pt x="104" y="136"/>
                </a:moveTo>
                <a:cubicBezTo>
                  <a:pt x="80" y="184"/>
                  <a:pt x="16" y="280"/>
                  <a:pt x="8" y="328"/>
                </a:cubicBezTo>
                <a:cubicBezTo>
                  <a:pt x="0" y="376"/>
                  <a:pt x="32" y="400"/>
                  <a:pt x="56" y="424"/>
                </a:cubicBezTo>
                <a:cubicBezTo>
                  <a:pt x="80" y="448"/>
                  <a:pt x="136" y="480"/>
                  <a:pt x="152" y="472"/>
                </a:cubicBezTo>
                <a:cubicBezTo>
                  <a:pt x="168" y="464"/>
                  <a:pt x="152" y="448"/>
                  <a:pt x="152" y="376"/>
                </a:cubicBezTo>
                <a:cubicBezTo>
                  <a:pt x="152" y="304"/>
                  <a:pt x="160" y="80"/>
                  <a:pt x="152" y="40"/>
                </a:cubicBezTo>
                <a:cubicBezTo>
                  <a:pt x="144" y="0"/>
                  <a:pt x="128" y="88"/>
                  <a:pt x="104" y="136"/>
                </a:cubicBezTo>
                <a:close/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Freeform 15">
            <a:extLst>
              <a:ext uri="{FF2B5EF4-FFF2-40B4-BE49-F238E27FC236}">
                <a16:creationId xmlns:a16="http://schemas.microsoft.com/office/drawing/2014/main" id="{9805710E-B0AC-39D8-86F1-778BB9BC454A}"/>
              </a:ext>
            </a:extLst>
          </p:cNvPr>
          <p:cNvSpPr>
            <a:spLocks/>
          </p:cNvSpPr>
          <p:nvPr/>
        </p:nvSpPr>
        <p:spPr bwMode="auto">
          <a:xfrm>
            <a:off x="4445000" y="4267200"/>
            <a:ext cx="196850" cy="838200"/>
          </a:xfrm>
          <a:custGeom>
            <a:avLst/>
            <a:gdLst>
              <a:gd name="T0" fmla="*/ 112 w 124"/>
              <a:gd name="T1" fmla="*/ 48 h 528"/>
              <a:gd name="T2" fmla="*/ 16 w 124"/>
              <a:gd name="T3" fmla="*/ 192 h 528"/>
              <a:gd name="T4" fmla="*/ 16 w 124"/>
              <a:gd name="T5" fmla="*/ 336 h 528"/>
              <a:gd name="T6" fmla="*/ 108 w 124"/>
              <a:gd name="T7" fmla="*/ 480 h 528"/>
              <a:gd name="T8" fmla="*/ 112 w 124"/>
              <a:gd name="T9" fmla="*/ 4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" h="528">
                <a:moveTo>
                  <a:pt x="112" y="48"/>
                </a:moveTo>
                <a:cubicBezTo>
                  <a:pt x="96" y="0"/>
                  <a:pt x="32" y="144"/>
                  <a:pt x="16" y="192"/>
                </a:cubicBezTo>
                <a:cubicBezTo>
                  <a:pt x="0" y="240"/>
                  <a:pt x="1" y="288"/>
                  <a:pt x="16" y="336"/>
                </a:cubicBezTo>
                <a:cubicBezTo>
                  <a:pt x="31" y="384"/>
                  <a:pt x="92" y="528"/>
                  <a:pt x="108" y="480"/>
                </a:cubicBezTo>
                <a:cubicBezTo>
                  <a:pt x="124" y="432"/>
                  <a:pt x="111" y="138"/>
                  <a:pt x="112" y="48"/>
                </a:cubicBezTo>
                <a:close/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F2A8D5B5-8D08-9F7E-E243-E07918E79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1981201"/>
            <a:ext cx="655949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Ocean</a:t>
            </a:r>
          </a:p>
        </p:txBody>
      </p:sp>
      <p:sp>
        <p:nvSpPr>
          <p:cNvPr id="30738" name="Text Box 18">
            <a:extLst>
              <a:ext uri="{FF2B5EF4-FFF2-40B4-BE49-F238E27FC236}">
                <a16:creationId xmlns:a16="http://schemas.microsoft.com/office/drawing/2014/main" id="{F05218FE-D08C-497E-0026-FB6D9C1E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233" y="5459314"/>
            <a:ext cx="6559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Ocean</a:t>
            </a:r>
          </a:p>
        </p:txBody>
      </p:sp>
      <p:sp>
        <p:nvSpPr>
          <p:cNvPr id="30739" name="Text Box 19">
            <a:extLst>
              <a:ext uri="{FF2B5EF4-FFF2-40B4-BE49-F238E27FC236}">
                <a16:creationId xmlns:a16="http://schemas.microsoft.com/office/drawing/2014/main" id="{E354E45B-0B03-8D70-7E72-E23A09D778E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738049" y="3025389"/>
            <a:ext cx="13932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chemeClr val="bg1"/>
                </a:solidFill>
              </a:rPr>
              <a:t>20m depth contour</a:t>
            </a:r>
          </a:p>
        </p:txBody>
      </p:sp>
      <p:sp>
        <p:nvSpPr>
          <p:cNvPr id="30740" name="Text Box 20">
            <a:extLst>
              <a:ext uri="{FF2B5EF4-FFF2-40B4-BE49-F238E27FC236}">
                <a16:creationId xmlns:a16="http://schemas.microsoft.com/office/drawing/2014/main" id="{EF90604A-9A9D-3F21-BFEF-5103B2E7B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569" y="55602"/>
            <a:ext cx="387593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COASTAL LAGOON LITTORAL SUB-CELLS</a:t>
            </a:r>
          </a:p>
        </p:txBody>
      </p:sp>
      <p:sp>
        <p:nvSpPr>
          <p:cNvPr id="30741" name="Freeform 21">
            <a:extLst>
              <a:ext uri="{FF2B5EF4-FFF2-40B4-BE49-F238E27FC236}">
                <a16:creationId xmlns:a16="http://schemas.microsoft.com/office/drawing/2014/main" id="{45098087-D6E9-6FE5-FE01-87BB120A0CF5}"/>
              </a:ext>
            </a:extLst>
          </p:cNvPr>
          <p:cNvSpPr>
            <a:spLocks/>
          </p:cNvSpPr>
          <p:nvPr/>
        </p:nvSpPr>
        <p:spPr bwMode="auto">
          <a:xfrm>
            <a:off x="6272208" y="4038600"/>
            <a:ext cx="228600" cy="1066800"/>
          </a:xfrm>
          <a:custGeom>
            <a:avLst/>
            <a:gdLst>
              <a:gd name="T0" fmla="*/ 112 w 112"/>
              <a:gd name="T1" fmla="*/ 336 h 336"/>
              <a:gd name="T2" fmla="*/ 16 w 112"/>
              <a:gd name="T3" fmla="*/ 240 h 336"/>
              <a:gd name="T4" fmla="*/ 16 w 112"/>
              <a:gd name="T5" fmla="*/ 144 h 336"/>
              <a:gd name="T6" fmla="*/ 16 w 112"/>
              <a:gd name="T7" fmla="*/ 96 h 336"/>
              <a:gd name="T8" fmla="*/ 112 w 112"/>
              <a:gd name="T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36">
                <a:moveTo>
                  <a:pt x="112" y="336"/>
                </a:moveTo>
                <a:cubicBezTo>
                  <a:pt x="72" y="304"/>
                  <a:pt x="32" y="272"/>
                  <a:pt x="16" y="240"/>
                </a:cubicBezTo>
                <a:cubicBezTo>
                  <a:pt x="0" y="208"/>
                  <a:pt x="16" y="168"/>
                  <a:pt x="16" y="144"/>
                </a:cubicBezTo>
                <a:cubicBezTo>
                  <a:pt x="16" y="120"/>
                  <a:pt x="0" y="120"/>
                  <a:pt x="16" y="96"/>
                </a:cubicBezTo>
                <a:cubicBezTo>
                  <a:pt x="32" y="72"/>
                  <a:pt x="72" y="36"/>
                  <a:pt x="112" y="0"/>
                </a:cubicBezTo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Freeform 22">
            <a:extLst>
              <a:ext uri="{FF2B5EF4-FFF2-40B4-BE49-F238E27FC236}">
                <a16:creationId xmlns:a16="http://schemas.microsoft.com/office/drawing/2014/main" id="{E1831FF1-C9FF-BF12-9DA2-06E896B88B71}"/>
              </a:ext>
            </a:extLst>
          </p:cNvPr>
          <p:cNvSpPr>
            <a:spLocks/>
          </p:cNvSpPr>
          <p:nvPr/>
        </p:nvSpPr>
        <p:spPr bwMode="auto">
          <a:xfrm>
            <a:off x="6477000" y="609600"/>
            <a:ext cx="152400" cy="609600"/>
          </a:xfrm>
          <a:custGeom>
            <a:avLst/>
            <a:gdLst>
              <a:gd name="T0" fmla="*/ 112 w 112"/>
              <a:gd name="T1" fmla="*/ 336 h 336"/>
              <a:gd name="T2" fmla="*/ 16 w 112"/>
              <a:gd name="T3" fmla="*/ 240 h 336"/>
              <a:gd name="T4" fmla="*/ 16 w 112"/>
              <a:gd name="T5" fmla="*/ 144 h 336"/>
              <a:gd name="T6" fmla="*/ 16 w 112"/>
              <a:gd name="T7" fmla="*/ 96 h 336"/>
              <a:gd name="T8" fmla="*/ 112 w 112"/>
              <a:gd name="T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36">
                <a:moveTo>
                  <a:pt x="112" y="336"/>
                </a:moveTo>
                <a:cubicBezTo>
                  <a:pt x="72" y="304"/>
                  <a:pt x="32" y="272"/>
                  <a:pt x="16" y="240"/>
                </a:cubicBezTo>
                <a:cubicBezTo>
                  <a:pt x="0" y="208"/>
                  <a:pt x="16" y="168"/>
                  <a:pt x="16" y="144"/>
                </a:cubicBezTo>
                <a:cubicBezTo>
                  <a:pt x="16" y="120"/>
                  <a:pt x="0" y="120"/>
                  <a:pt x="16" y="96"/>
                </a:cubicBezTo>
                <a:cubicBezTo>
                  <a:pt x="32" y="72"/>
                  <a:pt x="72" y="36"/>
                  <a:pt x="112" y="0"/>
                </a:cubicBezTo>
              </a:path>
            </a:pathLst>
          </a:cu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Freeform 23">
            <a:extLst>
              <a:ext uri="{FF2B5EF4-FFF2-40B4-BE49-F238E27FC236}">
                <a16:creationId xmlns:a16="http://schemas.microsoft.com/office/drawing/2014/main" id="{C5BC7936-D076-7A09-0719-14C284831A27}"/>
              </a:ext>
            </a:extLst>
          </p:cNvPr>
          <p:cNvSpPr>
            <a:spLocks/>
          </p:cNvSpPr>
          <p:nvPr/>
        </p:nvSpPr>
        <p:spPr bwMode="auto">
          <a:xfrm>
            <a:off x="6281736" y="1838328"/>
            <a:ext cx="1588" cy="381000"/>
          </a:xfrm>
          <a:custGeom>
            <a:avLst/>
            <a:gdLst>
              <a:gd name="T0" fmla="*/ 0 w 1"/>
              <a:gd name="T1" fmla="*/ 0 h 240"/>
              <a:gd name="T2" fmla="*/ 0 w 1"/>
              <a:gd name="T3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40">
                <a:moveTo>
                  <a:pt x="0" y="0"/>
                </a:moveTo>
                <a:cubicBezTo>
                  <a:pt x="0" y="0"/>
                  <a:pt x="0" y="120"/>
                  <a:pt x="0" y="240"/>
                </a:cubicBezTo>
              </a:path>
            </a:pathLst>
          </a:custGeom>
          <a:noFill/>
          <a:ln w="38100" cap="flat" cmpd="sng">
            <a:solidFill>
              <a:srgbClr val="FFFF6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Freeform 27">
            <a:extLst>
              <a:ext uri="{FF2B5EF4-FFF2-40B4-BE49-F238E27FC236}">
                <a16:creationId xmlns:a16="http://schemas.microsoft.com/office/drawing/2014/main" id="{24927A6E-41A2-979B-9C41-C10F93593F88}"/>
              </a:ext>
            </a:extLst>
          </p:cNvPr>
          <p:cNvSpPr>
            <a:spLocks/>
          </p:cNvSpPr>
          <p:nvPr/>
        </p:nvSpPr>
        <p:spPr bwMode="auto">
          <a:xfrm>
            <a:off x="6889751" y="5318126"/>
            <a:ext cx="638175" cy="142875"/>
          </a:xfrm>
          <a:custGeom>
            <a:avLst/>
            <a:gdLst>
              <a:gd name="T0" fmla="*/ 402 w 402"/>
              <a:gd name="T1" fmla="*/ 83 h 90"/>
              <a:gd name="T2" fmla="*/ 159 w 402"/>
              <a:gd name="T3" fmla="*/ 76 h 90"/>
              <a:gd name="T4" fmla="*/ 0 w 402"/>
              <a:gd name="T5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2" h="90">
                <a:moveTo>
                  <a:pt x="402" y="83"/>
                </a:moveTo>
                <a:cubicBezTo>
                  <a:pt x="362" y="83"/>
                  <a:pt x="226" y="90"/>
                  <a:pt x="159" y="76"/>
                </a:cubicBezTo>
                <a:cubicBezTo>
                  <a:pt x="92" y="62"/>
                  <a:pt x="33" y="16"/>
                  <a:pt x="0" y="0"/>
                </a:cubicBez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Text Box 28">
            <a:extLst>
              <a:ext uri="{FF2B5EF4-FFF2-40B4-BE49-F238E27FC236}">
                <a16:creationId xmlns:a16="http://schemas.microsoft.com/office/drawing/2014/main" id="{5BEE4343-6720-2B18-53F7-693865C52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972" y="2300258"/>
            <a:ext cx="2741616" cy="52322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FFFF00"/>
                </a:solidFill>
              </a:rPr>
              <a:t>Increasing Longshore Transport</a:t>
            </a:r>
          </a:p>
          <a:p>
            <a:r>
              <a:rPr lang="en-US" altLang="en-US" sz="1400" b="1" dirty="0">
                <a:solidFill>
                  <a:schemeClr val="accent2">
                    <a:lumMod val="75000"/>
                  </a:schemeClr>
                </a:solidFill>
              </a:rPr>
              <a:t>              </a:t>
            </a:r>
            <a:r>
              <a:rPr lang="en-US" altLang="en-US" sz="1400" b="1" dirty="0">
                <a:solidFill>
                  <a:schemeClr val="accent2"/>
                </a:solidFill>
              </a:rPr>
              <a:t>Beach Width Loss</a:t>
            </a:r>
            <a:endParaRPr lang="en-US" altLang="en-US" b="1" dirty="0">
              <a:solidFill>
                <a:schemeClr val="accent2"/>
              </a:solidFill>
            </a:endParaRPr>
          </a:p>
        </p:txBody>
      </p:sp>
      <p:sp>
        <p:nvSpPr>
          <p:cNvPr id="30749" name="Freeform 29">
            <a:extLst>
              <a:ext uri="{FF2B5EF4-FFF2-40B4-BE49-F238E27FC236}">
                <a16:creationId xmlns:a16="http://schemas.microsoft.com/office/drawing/2014/main" id="{982A045C-2BC0-99DD-7C60-5F2317B562D1}"/>
              </a:ext>
            </a:extLst>
          </p:cNvPr>
          <p:cNvSpPr>
            <a:spLocks/>
          </p:cNvSpPr>
          <p:nvPr/>
        </p:nvSpPr>
        <p:spPr bwMode="auto">
          <a:xfrm flipV="1">
            <a:off x="6724649" y="2438394"/>
            <a:ext cx="914400" cy="152400"/>
          </a:xfrm>
          <a:custGeom>
            <a:avLst/>
            <a:gdLst>
              <a:gd name="T0" fmla="*/ 96 w 96"/>
              <a:gd name="T1" fmla="*/ 0 h 1"/>
              <a:gd name="T2" fmla="*/ 0 w 96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">
                <a:moveTo>
                  <a:pt x="96" y="0"/>
                </a:moveTo>
                <a:cubicBezTo>
                  <a:pt x="60" y="0"/>
                  <a:pt x="24" y="0"/>
                  <a:pt x="0" y="0"/>
                </a:cubicBez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Freeform 30">
            <a:extLst>
              <a:ext uri="{FF2B5EF4-FFF2-40B4-BE49-F238E27FC236}">
                <a16:creationId xmlns:a16="http://schemas.microsoft.com/office/drawing/2014/main" id="{89DDBC59-7DBF-7701-01A6-96B536BBA495}"/>
              </a:ext>
            </a:extLst>
          </p:cNvPr>
          <p:cNvSpPr>
            <a:spLocks/>
          </p:cNvSpPr>
          <p:nvPr/>
        </p:nvSpPr>
        <p:spPr bwMode="auto">
          <a:xfrm flipH="1">
            <a:off x="6211934" y="2590799"/>
            <a:ext cx="69802" cy="919171"/>
          </a:xfrm>
          <a:custGeom>
            <a:avLst/>
            <a:gdLst>
              <a:gd name="T0" fmla="*/ 0 w 1"/>
              <a:gd name="T1" fmla="*/ 0 h 240"/>
              <a:gd name="T2" fmla="*/ 0 w 1"/>
              <a:gd name="T3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40">
                <a:moveTo>
                  <a:pt x="0" y="0"/>
                </a:moveTo>
                <a:cubicBezTo>
                  <a:pt x="0" y="0"/>
                  <a:pt x="0" y="120"/>
                  <a:pt x="0" y="240"/>
                </a:cubicBezTo>
              </a:path>
            </a:pathLst>
          </a:custGeom>
          <a:noFill/>
          <a:ln w="79375" cap="flat" cmpd="sng">
            <a:solidFill>
              <a:srgbClr val="FFFF6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Freeform 31">
            <a:extLst>
              <a:ext uri="{FF2B5EF4-FFF2-40B4-BE49-F238E27FC236}">
                <a16:creationId xmlns:a16="http://schemas.microsoft.com/office/drawing/2014/main" id="{B04E6452-B499-4E52-BF8E-FDC4EA0743A7}"/>
              </a:ext>
            </a:extLst>
          </p:cNvPr>
          <p:cNvSpPr>
            <a:spLocks/>
          </p:cNvSpPr>
          <p:nvPr/>
        </p:nvSpPr>
        <p:spPr bwMode="auto">
          <a:xfrm>
            <a:off x="4916487" y="4752953"/>
            <a:ext cx="1239828" cy="206147"/>
          </a:xfrm>
          <a:custGeom>
            <a:avLst/>
            <a:gdLst>
              <a:gd name="T0" fmla="*/ 1031 w 1031"/>
              <a:gd name="T1" fmla="*/ 0 h 2079"/>
              <a:gd name="T2" fmla="*/ 983 w 1031"/>
              <a:gd name="T3" fmla="*/ 912 h 2079"/>
              <a:gd name="T4" fmla="*/ 935 w 1031"/>
              <a:gd name="T5" fmla="*/ 1392 h 2079"/>
              <a:gd name="T6" fmla="*/ 781 w 1031"/>
              <a:gd name="T7" fmla="*/ 1938 h 2079"/>
              <a:gd name="T8" fmla="*/ 447 w 1031"/>
              <a:gd name="T9" fmla="*/ 2059 h 2079"/>
              <a:gd name="T10" fmla="*/ 0 w 1031"/>
              <a:gd name="T11" fmla="*/ 2059 h 2079"/>
              <a:gd name="connsiteX0" fmla="*/ 9534 w 9534"/>
              <a:gd name="connsiteY0" fmla="*/ 0 h 5559"/>
              <a:gd name="connsiteX1" fmla="*/ 9069 w 9534"/>
              <a:gd name="connsiteY1" fmla="*/ 2309 h 5559"/>
              <a:gd name="connsiteX2" fmla="*/ 7575 w 9534"/>
              <a:gd name="connsiteY2" fmla="*/ 4935 h 5559"/>
              <a:gd name="connsiteX3" fmla="*/ 4336 w 9534"/>
              <a:gd name="connsiteY3" fmla="*/ 5517 h 5559"/>
              <a:gd name="connsiteX4" fmla="*/ 0 w 9534"/>
              <a:gd name="connsiteY4" fmla="*/ 5517 h 5559"/>
              <a:gd name="connsiteX0" fmla="*/ 9512 w 9512"/>
              <a:gd name="connsiteY0" fmla="*/ 0 h 5846"/>
              <a:gd name="connsiteX1" fmla="*/ 7945 w 9512"/>
              <a:gd name="connsiteY1" fmla="*/ 4723 h 5846"/>
              <a:gd name="connsiteX2" fmla="*/ 4548 w 9512"/>
              <a:gd name="connsiteY2" fmla="*/ 5770 h 5846"/>
              <a:gd name="connsiteX3" fmla="*/ 0 w 9512"/>
              <a:gd name="connsiteY3" fmla="*/ 5770 h 5846"/>
              <a:gd name="connsiteX0" fmla="*/ 8353 w 8353"/>
              <a:gd name="connsiteY0" fmla="*/ 0 h 1922"/>
              <a:gd name="connsiteX1" fmla="*/ 4781 w 8353"/>
              <a:gd name="connsiteY1" fmla="*/ 1791 h 1922"/>
              <a:gd name="connsiteX2" fmla="*/ 0 w 8353"/>
              <a:gd name="connsiteY2" fmla="*/ 1791 h 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53" h="1922">
                <a:moveTo>
                  <a:pt x="8353" y="0"/>
                </a:moveTo>
                <a:cubicBezTo>
                  <a:pt x="7487" y="1644"/>
                  <a:pt x="6172" y="1497"/>
                  <a:pt x="4781" y="1791"/>
                </a:cubicBezTo>
                <a:cubicBezTo>
                  <a:pt x="3390" y="2087"/>
                  <a:pt x="995" y="1791"/>
                  <a:pt x="0" y="1791"/>
                </a:cubicBezTo>
              </a:path>
            </a:pathLst>
          </a:custGeom>
          <a:noFill/>
          <a:ln w="101600" cmpd="sng">
            <a:solidFill>
              <a:srgbClr val="66FF33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Text Box 32">
            <a:extLst>
              <a:ext uri="{FF2B5EF4-FFF2-40B4-BE49-F238E27FC236}">
                <a16:creationId xmlns:a16="http://schemas.microsoft.com/office/drawing/2014/main" id="{8CAD6E6B-0769-E7B7-DE07-45AC368D9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55229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30753" name="Freeform 33">
            <a:extLst>
              <a:ext uri="{FF2B5EF4-FFF2-40B4-BE49-F238E27FC236}">
                <a16:creationId xmlns:a16="http://schemas.microsoft.com/office/drawing/2014/main" id="{1049DA93-F637-BDB9-DC0B-109AADC6EABF}"/>
              </a:ext>
            </a:extLst>
          </p:cNvPr>
          <p:cNvSpPr>
            <a:spLocks/>
          </p:cNvSpPr>
          <p:nvPr/>
        </p:nvSpPr>
        <p:spPr bwMode="auto">
          <a:xfrm>
            <a:off x="4698928" y="1817406"/>
            <a:ext cx="1933575" cy="3962400"/>
          </a:xfrm>
          <a:custGeom>
            <a:avLst/>
            <a:gdLst>
              <a:gd name="T0" fmla="*/ 1218 w 1218"/>
              <a:gd name="T1" fmla="*/ 0 h 2496"/>
              <a:gd name="T2" fmla="*/ 1122 w 1218"/>
              <a:gd name="T3" fmla="*/ 0 h 2496"/>
              <a:gd name="T4" fmla="*/ 1074 w 1218"/>
              <a:gd name="T5" fmla="*/ 1056 h 2496"/>
              <a:gd name="T6" fmla="*/ 978 w 1218"/>
              <a:gd name="T7" fmla="*/ 1488 h 2496"/>
              <a:gd name="T8" fmla="*/ 728 w 1218"/>
              <a:gd name="T9" fmla="*/ 1597 h 2496"/>
              <a:gd name="T10" fmla="*/ 159 w 1218"/>
              <a:gd name="T11" fmla="*/ 1498 h 2496"/>
              <a:gd name="T12" fmla="*/ 0 w 1218"/>
              <a:gd name="T13" fmla="*/ 1897 h 2496"/>
              <a:gd name="T14" fmla="*/ 91 w 1218"/>
              <a:gd name="T15" fmla="*/ 2430 h 2496"/>
              <a:gd name="T16" fmla="*/ 546 w 1218"/>
              <a:gd name="T17" fmla="*/ 2496 h 2496"/>
              <a:gd name="T18" fmla="*/ 882 w 1218"/>
              <a:gd name="T19" fmla="*/ 2400 h 2496"/>
              <a:gd name="T20" fmla="*/ 1074 w 1218"/>
              <a:gd name="T21" fmla="*/ 2256 h 2496"/>
              <a:gd name="T22" fmla="*/ 1170 w 1218"/>
              <a:gd name="T23" fmla="*/ 2112 h 2496"/>
              <a:gd name="T24" fmla="*/ 1170 w 1218"/>
              <a:gd name="T25" fmla="*/ 1824 h 2496"/>
              <a:gd name="T26" fmla="*/ 1170 w 1218"/>
              <a:gd name="T27" fmla="*/ 1344 h 2496"/>
              <a:gd name="T28" fmla="*/ 1170 w 1218"/>
              <a:gd name="T29" fmla="*/ 912 h 2496"/>
              <a:gd name="T30" fmla="*/ 1170 w 1218"/>
              <a:gd name="T31" fmla="*/ 432 h 2496"/>
              <a:gd name="T32" fmla="*/ 1218 w 1218"/>
              <a:gd name="T33" fmla="*/ 48 h 2496"/>
              <a:gd name="T34" fmla="*/ 1218 w 1218"/>
              <a:gd name="T35" fmla="*/ 0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18" h="2496">
                <a:moveTo>
                  <a:pt x="1218" y="0"/>
                </a:moveTo>
                <a:lnTo>
                  <a:pt x="1122" y="0"/>
                </a:lnTo>
                <a:lnTo>
                  <a:pt x="1074" y="1056"/>
                </a:lnTo>
                <a:lnTo>
                  <a:pt x="978" y="1488"/>
                </a:lnTo>
                <a:lnTo>
                  <a:pt x="728" y="1597"/>
                </a:lnTo>
                <a:lnTo>
                  <a:pt x="159" y="1498"/>
                </a:lnTo>
                <a:lnTo>
                  <a:pt x="0" y="1897"/>
                </a:lnTo>
                <a:lnTo>
                  <a:pt x="91" y="2430"/>
                </a:lnTo>
                <a:lnTo>
                  <a:pt x="546" y="2496"/>
                </a:lnTo>
                <a:lnTo>
                  <a:pt x="882" y="2400"/>
                </a:lnTo>
                <a:lnTo>
                  <a:pt x="1074" y="2256"/>
                </a:lnTo>
                <a:lnTo>
                  <a:pt x="1170" y="2112"/>
                </a:lnTo>
                <a:lnTo>
                  <a:pt x="1170" y="1824"/>
                </a:lnTo>
                <a:lnTo>
                  <a:pt x="1170" y="1344"/>
                </a:lnTo>
                <a:lnTo>
                  <a:pt x="1170" y="912"/>
                </a:lnTo>
                <a:lnTo>
                  <a:pt x="1170" y="432"/>
                </a:lnTo>
                <a:lnTo>
                  <a:pt x="1218" y="48"/>
                </a:lnTo>
                <a:lnTo>
                  <a:pt x="1218" y="0"/>
                </a:lnTo>
                <a:close/>
              </a:path>
            </a:pathLst>
          </a:custGeom>
          <a:solidFill>
            <a:srgbClr val="66FF33">
              <a:alpha val="30000"/>
            </a:srgbClr>
          </a:solidFill>
          <a:ln w="9525">
            <a:solidFill>
              <a:srgbClr val="66FF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4" name="Freeform 34">
            <a:extLst>
              <a:ext uri="{FF2B5EF4-FFF2-40B4-BE49-F238E27FC236}">
                <a16:creationId xmlns:a16="http://schemas.microsoft.com/office/drawing/2014/main" id="{5A41B8A5-EC11-7E80-836D-8CF8CEB0EDEC}"/>
              </a:ext>
            </a:extLst>
          </p:cNvPr>
          <p:cNvSpPr>
            <a:spLocks/>
          </p:cNvSpPr>
          <p:nvPr/>
        </p:nvSpPr>
        <p:spPr bwMode="auto">
          <a:xfrm>
            <a:off x="4986389" y="1676394"/>
            <a:ext cx="990600" cy="2209800"/>
          </a:xfrm>
          <a:custGeom>
            <a:avLst/>
            <a:gdLst>
              <a:gd name="T0" fmla="*/ 48 w 624"/>
              <a:gd name="T1" fmla="*/ 96 h 1392"/>
              <a:gd name="T2" fmla="*/ 192 w 624"/>
              <a:gd name="T3" fmla="*/ 0 h 1392"/>
              <a:gd name="T4" fmla="*/ 576 w 624"/>
              <a:gd name="T5" fmla="*/ 144 h 1392"/>
              <a:gd name="T6" fmla="*/ 624 w 624"/>
              <a:gd name="T7" fmla="*/ 480 h 1392"/>
              <a:gd name="T8" fmla="*/ 624 w 624"/>
              <a:gd name="T9" fmla="*/ 864 h 1392"/>
              <a:gd name="T10" fmla="*/ 624 w 624"/>
              <a:gd name="T11" fmla="*/ 1296 h 1392"/>
              <a:gd name="T12" fmla="*/ 384 w 624"/>
              <a:gd name="T13" fmla="*/ 1392 h 1392"/>
              <a:gd name="T14" fmla="*/ 96 w 624"/>
              <a:gd name="T15" fmla="*/ 1296 h 1392"/>
              <a:gd name="T16" fmla="*/ 0 w 624"/>
              <a:gd name="T17" fmla="*/ 960 h 1392"/>
              <a:gd name="T18" fmla="*/ 0 w 624"/>
              <a:gd name="T19" fmla="*/ 432 h 1392"/>
              <a:gd name="T20" fmla="*/ 48 w 624"/>
              <a:gd name="T21" fmla="*/ 96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4" h="1392">
                <a:moveTo>
                  <a:pt x="48" y="96"/>
                </a:moveTo>
                <a:lnTo>
                  <a:pt x="192" y="0"/>
                </a:lnTo>
                <a:lnTo>
                  <a:pt x="576" y="144"/>
                </a:lnTo>
                <a:lnTo>
                  <a:pt x="624" y="480"/>
                </a:lnTo>
                <a:lnTo>
                  <a:pt x="624" y="864"/>
                </a:lnTo>
                <a:lnTo>
                  <a:pt x="624" y="1296"/>
                </a:lnTo>
                <a:lnTo>
                  <a:pt x="384" y="1392"/>
                </a:lnTo>
                <a:lnTo>
                  <a:pt x="96" y="1296"/>
                </a:lnTo>
                <a:lnTo>
                  <a:pt x="0" y="960"/>
                </a:lnTo>
                <a:lnTo>
                  <a:pt x="0" y="432"/>
                </a:lnTo>
                <a:lnTo>
                  <a:pt x="48" y="96"/>
                </a:lnTo>
                <a:close/>
              </a:path>
            </a:pathLst>
          </a:custGeom>
          <a:solidFill>
            <a:srgbClr val="FE4D2A">
              <a:alpha val="60001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5" name="Freeform 35">
            <a:extLst>
              <a:ext uri="{FF2B5EF4-FFF2-40B4-BE49-F238E27FC236}">
                <a16:creationId xmlns:a16="http://schemas.microsoft.com/office/drawing/2014/main" id="{86A9DA72-261A-DA4A-584B-0FC9A6E408CC}"/>
              </a:ext>
            </a:extLst>
          </p:cNvPr>
          <p:cNvSpPr>
            <a:spLocks/>
          </p:cNvSpPr>
          <p:nvPr/>
        </p:nvSpPr>
        <p:spPr bwMode="auto">
          <a:xfrm>
            <a:off x="5038037" y="5893059"/>
            <a:ext cx="967517" cy="1019174"/>
          </a:xfrm>
          <a:custGeom>
            <a:avLst/>
            <a:gdLst>
              <a:gd name="T0" fmla="*/ 48 w 624"/>
              <a:gd name="T1" fmla="*/ 96 h 1392"/>
              <a:gd name="T2" fmla="*/ 192 w 624"/>
              <a:gd name="T3" fmla="*/ 0 h 1392"/>
              <a:gd name="T4" fmla="*/ 576 w 624"/>
              <a:gd name="T5" fmla="*/ 144 h 1392"/>
              <a:gd name="T6" fmla="*/ 624 w 624"/>
              <a:gd name="T7" fmla="*/ 480 h 1392"/>
              <a:gd name="T8" fmla="*/ 624 w 624"/>
              <a:gd name="T9" fmla="*/ 864 h 1392"/>
              <a:gd name="T10" fmla="*/ 624 w 624"/>
              <a:gd name="T11" fmla="*/ 1296 h 1392"/>
              <a:gd name="T12" fmla="*/ 384 w 624"/>
              <a:gd name="T13" fmla="*/ 1392 h 1392"/>
              <a:gd name="T14" fmla="*/ 96 w 624"/>
              <a:gd name="T15" fmla="*/ 1296 h 1392"/>
              <a:gd name="T16" fmla="*/ 0 w 624"/>
              <a:gd name="T17" fmla="*/ 960 h 1392"/>
              <a:gd name="T18" fmla="*/ 0 w 624"/>
              <a:gd name="T19" fmla="*/ 432 h 1392"/>
              <a:gd name="T20" fmla="*/ 48 w 624"/>
              <a:gd name="T21" fmla="*/ 96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4" h="1392">
                <a:moveTo>
                  <a:pt x="48" y="96"/>
                </a:moveTo>
                <a:lnTo>
                  <a:pt x="192" y="0"/>
                </a:lnTo>
                <a:lnTo>
                  <a:pt x="576" y="144"/>
                </a:lnTo>
                <a:lnTo>
                  <a:pt x="624" y="480"/>
                </a:lnTo>
                <a:lnTo>
                  <a:pt x="624" y="864"/>
                </a:lnTo>
                <a:lnTo>
                  <a:pt x="624" y="1296"/>
                </a:lnTo>
                <a:lnTo>
                  <a:pt x="384" y="1392"/>
                </a:lnTo>
                <a:lnTo>
                  <a:pt x="96" y="1296"/>
                </a:lnTo>
                <a:lnTo>
                  <a:pt x="0" y="960"/>
                </a:lnTo>
                <a:lnTo>
                  <a:pt x="0" y="432"/>
                </a:lnTo>
                <a:lnTo>
                  <a:pt x="48" y="96"/>
                </a:lnTo>
                <a:close/>
              </a:path>
            </a:pathLst>
          </a:custGeom>
          <a:solidFill>
            <a:srgbClr val="FE4D2A">
              <a:alpha val="60001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6" name="Freeform 36">
            <a:extLst>
              <a:ext uri="{FF2B5EF4-FFF2-40B4-BE49-F238E27FC236}">
                <a16:creationId xmlns:a16="http://schemas.microsoft.com/office/drawing/2014/main" id="{71C15730-A1A2-6861-83CB-0999C8932AD1}"/>
              </a:ext>
            </a:extLst>
          </p:cNvPr>
          <p:cNvSpPr>
            <a:spLocks/>
          </p:cNvSpPr>
          <p:nvPr/>
        </p:nvSpPr>
        <p:spPr bwMode="auto">
          <a:xfrm>
            <a:off x="4876800" y="533400"/>
            <a:ext cx="1447800" cy="990600"/>
          </a:xfrm>
          <a:custGeom>
            <a:avLst/>
            <a:gdLst>
              <a:gd name="T0" fmla="*/ 48 w 624"/>
              <a:gd name="T1" fmla="*/ 96 h 1392"/>
              <a:gd name="T2" fmla="*/ 192 w 624"/>
              <a:gd name="T3" fmla="*/ 0 h 1392"/>
              <a:gd name="T4" fmla="*/ 576 w 624"/>
              <a:gd name="T5" fmla="*/ 144 h 1392"/>
              <a:gd name="T6" fmla="*/ 624 w 624"/>
              <a:gd name="T7" fmla="*/ 480 h 1392"/>
              <a:gd name="T8" fmla="*/ 624 w 624"/>
              <a:gd name="T9" fmla="*/ 864 h 1392"/>
              <a:gd name="T10" fmla="*/ 624 w 624"/>
              <a:gd name="T11" fmla="*/ 1296 h 1392"/>
              <a:gd name="T12" fmla="*/ 384 w 624"/>
              <a:gd name="T13" fmla="*/ 1392 h 1392"/>
              <a:gd name="T14" fmla="*/ 96 w 624"/>
              <a:gd name="T15" fmla="*/ 1296 h 1392"/>
              <a:gd name="T16" fmla="*/ 0 w 624"/>
              <a:gd name="T17" fmla="*/ 960 h 1392"/>
              <a:gd name="T18" fmla="*/ 0 w 624"/>
              <a:gd name="T19" fmla="*/ 432 h 1392"/>
              <a:gd name="T20" fmla="*/ 48 w 624"/>
              <a:gd name="T21" fmla="*/ 96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4" h="1392">
                <a:moveTo>
                  <a:pt x="48" y="96"/>
                </a:moveTo>
                <a:lnTo>
                  <a:pt x="192" y="0"/>
                </a:lnTo>
                <a:lnTo>
                  <a:pt x="576" y="144"/>
                </a:lnTo>
                <a:lnTo>
                  <a:pt x="624" y="480"/>
                </a:lnTo>
                <a:lnTo>
                  <a:pt x="624" y="864"/>
                </a:lnTo>
                <a:lnTo>
                  <a:pt x="624" y="1296"/>
                </a:lnTo>
                <a:lnTo>
                  <a:pt x="384" y="1392"/>
                </a:lnTo>
                <a:lnTo>
                  <a:pt x="96" y="1296"/>
                </a:lnTo>
                <a:lnTo>
                  <a:pt x="0" y="960"/>
                </a:lnTo>
                <a:lnTo>
                  <a:pt x="0" y="432"/>
                </a:lnTo>
                <a:lnTo>
                  <a:pt x="48" y="96"/>
                </a:lnTo>
                <a:close/>
              </a:path>
            </a:pathLst>
          </a:custGeom>
          <a:solidFill>
            <a:srgbClr val="66FF33">
              <a:alpha val="30000"/>
            </a:srgbClr>
          </a:solidFill>
          <a:ln w="9525">
            <a:solidFill>
              <a:srgbClr val="66FF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9" name="Text Box 39">
            <a:extLst>
              <a:ext uri="{FF2B5EF4-FFF2-40B4-BE49-F238E27FC236}">
                <a16:creationId xmlns:a16="http://schemas.microsoft.com/office/drawing/2014/main" id="{E511ACED-28D0-548E-2528-F4387E650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344" y="5204897"/>
            <a:ext cx="895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 </a:t>
            </a:r>
            <a:r>
              <a:rPr lang="en-US" altLang="en-US" b="1" dirty="0"/>
              <a:t>SANDY</a:t>
            </a:r>
          </a:p>
        </p:txBody>
      </p:sp>
      <p:sp>
        <p:nvSpPr>
          <p:cNvPr id="30760" name="Text Box 40">
            <a:extLst>
              <a:ext uri="{FF2B5EF4-FFF2-40B4-BE49-F238E27FC236}">
                <a16:creationId xmlns:a16="http://schemas.microsoft.com/office/drawing/2014/main" id="{8DBA82D4-D06F-D960-E67F-40BE28148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610" y="2681052"/>
            <a:ext cx="815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ROCKY</a:t>
            </a:r>
          </a:p>
        </p:txBody>
      </p:sp>
      <p:sp>
        <p:nvSpPr>
          <p:cNvPr id="30761" name="Freeform 41">
            <a:extLst>
              <a:ext uri="{FF2B5EF4-FFF2-40B4-BE49-F238E27FC236}">
                <a16:creationId xmlns:a16="http://schemas.microsoft.com/office/drawing/2014/main" id="{B430A198-0015-DD75-16AB-BDB2E10635DE}"/>
              </a:ext>
            </a:extLst>
          </p:cNvPr>
          <p:cNvSpPr>
            <a:spLocks/>
          </p:cNvSpPr>
          <p:nvPr/>
        </p:nvSpPr>
        <p:spPr bwMode="auto">
          <a:xfrm flipH="1">
            <a:off x="6178548" y="3810003"/>
            <a:ext cx="74612" cy="304800"/>
          </a:xfrm>
          <a:custGeom>
            <a:avLst/>
            <a:gdLst>
              <a:gd name="T0" fmla="*/ 0 w 1"/>
              <a:gd name="T1" fmla="*/ 0 h 240"/>
              <a:gd name="T2" fmla="*/ 0 w 1"/>
              <a:gd name="T3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40">
                <a:moveTo>
                  <a:pt x="0" y="0"/>
                </a:moveTo>
                <a:cubicBezTo>
                  <a:pt x="0" y="0"/>
                  <a:pt x="0" y="120"/>
                  <a:pt x="0" y="240"/>
                </a:cubicBezTo>
              </a:path>
            </a:pathLst>
          </a:custGeom>
          <a:noFill/>
          <a:ln w="38100" cap="flat" cmpd="sng">
            <a:solidFill>
              <a:srgbClr val="FFFF6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2" name="Text Box 42">
            <a:extLst>
              <a:ext uri="{FF2B5EF4-FFF2-40B4-BE49-F238E27FC236}">
                <a16:creationId xmlns:a16="http://schemas.microsoft.com/office/drawing/2014/main" id="{6BC5EE91-134F-903B-BE18-8AB4D9F1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13200"/>
            <a:ext cx="2286000" cy="527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 b="1" dirty="0">
                <a:solidFill>
                  <a:schemeClr val="accent1"/>
                </a:solidFill>
              </a:rPr>
              <a:t>    </a:t>
            </a:r>
            <a:r>
              <a:rPr lang="en-US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Relic Sediment Fan</a:t>
            </a:r>
          </a:p>
          <a:p>
            <a:r>
              <a:rPr lang="en-US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“Wave Refraction Lens”</a:t>
            </a:r>
          </a:p>
        </p:txBody>
      </p:sp>
      <p:sp>
        <p:nvSpPr>
          <p:cNvPr id="30763" name="Line 43">
            <a:extLst>
              <a:ext uri="{FF2B5EF4-FFF2-40B4-BE49-F238E27FC236}">
                <a16:creationId xmlns:a16="http://schemas.microsoft.com/office/drawing/2014/main" id="{2A1F7B38-450A-0FE5-CF3A-F1E72175A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343400"/>
            <a:ext cx="304800" cy="152400"/>
          </a:xfrm>
          <a:prstGeom prst="lin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4" name="Text Box 44">
            <a:extLst>
              <a:ext uri="{FF2B5EF4-FFF2-40B4-BE49-F238E27FC236}">
                <a16:creationId xmlns:a16="http://schemas.microsoft.com/office/drawing/2014/main" id="{804C8427-E825-90EA-A373-EB47D95F4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042" y="5097880"/>
            <a:ext cx="63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Land</a:t>
            </a:r>
          </a:p>
        </p:txBody>
      </p:sp>
      <p:sp>
        <p:nvSpPr>
          <p:cNvPr id="30765" name="Text Box 45">
            <a:extLst>
              <a:ext uri="{FF2B5EF4-FFF2-40B4-BE49-F238E27FC236}">
                <a16:creationId xmlns:a16="http://schemas.microsoft.com/office/drawing/2014/main" id="{83C36D01-F515-C886-511C-50F2ABD0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5097" y="982927"/>
            <a:ext cx="63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Land</a:t>
            </a:r>
          </a:p>
        </p:txBody>
      </p:sp>
      <p:sp>
        <p:nvSpPr>
          <p:cNvPr id="30770" name="Line 50">
            <a:extLst>
              <a:ext uri="{FF2B5EF4-FFF2-40B4-BE49-F238E27FC236}">
                <a16:creationId xmlns:a16="http://schemas.microsoft.com/office/drawing/2014/main" id="{E9C5DDA8-9428-0DB1-D8CC-6CB2C3CD6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710240"/>
            <a:ext cx="685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1" name="Line 51">
            <a:extLst>
              <a:ext uri="{FF2B5EF4-FFF2-40B4-BE49-F238E27FC236}">
                <a16:creationId xmlns:a16="http://schemas.microsoft.com/office/drawing/2014/main" id="{321104E5-335C-DE1D-C157-C0FB44578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1600200"/>
            <a:ext cx="685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2" name="Line 52">
            <a:extLst>
              <a:ext uri="{FF2B5EF4-FFF2-40B4-BE49-F238E27FC236}">
                <a16:creationId xmlns:a16="http://schemas.microsoft.com/office/drawing/2014/main" id="{EEDA153A-2515-B600-42E4-4B61B0368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5710240"/>
            <a:ext cx="685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3" name="Line 53">
            <a:extLst>
              <a:ext uri="{FF2B5EF4-FFF2-40B4-BE49-F238E27FC236}">
                <a16:creationId xmlns:a16="http://schemas.microsoft.com/office/drawing/2014/main" id="{AD19B217-6CE9-9C78-FCE4-8D078E454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600200"/>
            <a:ext cx="68580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4" name="Text Box 54">
            <a:extLst>
              <a:ext uri="{FF2B5EF4-FFF2-40B4-BE49-F238E27FC236}">
                <a16:creationId xmlns:a16="http://schemas.microsoft.com/office/drawing/2014/main" id="{415E248F-FC03-F890-DF63-D3ABBC1A9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581" y="4956140"/>
            <a:ext cx="1828800" cy="73866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en-US" sz="1400" b="1" dirty="0">
                <a:solidFill>
                  <a:schemeClr val="accent2">
                    <a:lumMod val="75000"/>
                  </a:schemeClr>
                </a:solidFill>
              </a:rPr>
              <a:t>     Wave Focusing</a:t>
            </a:r>
          </a:p>
          <a:p>
            <a:r>
              <a:rPr lang="en-US" altLang="en-US" sz="1400" b="1" dirty="0">
                <a:solidFill>
                  <a:schemeClr val="accent2">
                    <a:lumMod val="75000"/>
                  </a:schemeClr>
                </a:solidFill>
              </a:rPr>
              <a:t>   Erosion Hot Spot    south end of lagoon</a:t>
            </a:r>
            <a:endParaRPr lang="en-US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AA5D3-DB4B-C148-195C-097DAB308E99}"/>
              </a:ext>
            </a:extLst>
          </p:cNvPr>
          <p:cNvCxnSpPr>
            <a:cxnSpLocks/>
          </p:cNvCxnSpPr>
          <p:nvPr/>
        </p:nvCxnSpPr>
        <p:spPr>
          <a:xfrm>
            <a:off x="6224158" y="4836537"/>
            <a:ext cx="0" cy="1488063"/>
          </a:xfrm>
          <a:prstGeom prst="straightConnector1">
            <a:avLst/>
          </a:prstGeom>
          <a:ln w="92075">
            <a:solidFill>
              <a:srgbClr val="0CFF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28">
            <a:extLst>
              <a:ext uri="{FF2B5EF4-FFF2-40B4-BE49-F238E27FC236}">
                <a16:creationId xmlns:a16="http://schemas.microsoft.com/office/drawing/2014/main" id="{14A5E076-3CA6-2FBB-855D-0AEC1EEB4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829" y="2924597"/>
            <a:ext cx="2179217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rgbClr val="0CFF08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0CFF08"/>
                </a:solidFill>
              </a:rPr>
              <a:t>Cliff Erosion Adds Sand</a:t>
            </a:r>
            <a:endParaRPr lang="en-US" altLang="en-US" b="1" dirty="0">
              <a:solidFill>
                <a:srgbClr val="0CFF08"/>
              </a:solidFill>
            </a:endParaRPr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F4C570B2-D016-8176-3D40-767FFC471C05}"/>
              </a:ext>
            </a:extLst>
          </p:cNvPr>
          <p:cNvSpPr>
            <a:spLocks/>
          </p:cNvSpPr>
          <p:nvPr/>
        </p:nvSpPr>
        <p:spPr bwMode="auto">
          <a:xfrm flipV="1">
            <a:off x="6548857" y="4124444"/>
            <a:ext cx="1099712" cy="89901"/>
          </a:xfrm>
          <a:custGeom>
            <a:avLst/>
            <a:gdLst>
              <a:gd name="T0" fmla="*/ 96 w 96"/>
              <a:gd name="T1" fmla="*/ 0 h 1"/>
              <a:gd name="T2" fmla="*/ 0 w 96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">
                <a:moveTo>
                  <a:pt x="96" y="0"/>
                </a:moveTo>
                <a:cubicBezTo>
                  <a:pt x="60" y="0"/>
                  <a:pt x="24" y="0"/>
                  <a:pt x="0" y="0"/>
                </a:cubicBezTo>
              </a:path>
            </a:pathLst>
          </a:custGeom>
          <a:noFill/>
          <a:ln w="57150" cmpd="sng">
            <a:solidFill>
              <a:srgbClr val="0CFF08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EC6DF194-FCEE-F2A0-E90C-E894F47BD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628" y="3886194"/>
            <a:ext cx="2581654" cy="738664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rgbClr val="0CFF08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FFFF00"/>
                </a:solidFill>
              </a:rPr>
              <a:t>Decreasing Longshore Transport</a:t>
            </a:r>
          </a:p>
          <a:p>
            <a:r>
              <a:rPr lang="en-US" altLang="en-US" sz="1400" b="1" dirty="0">
                <a:solidFill>
                  <a:srgbClr val="FFFF00"/>
                </a:solidFill>
              </a:rPr>
              <a:t>        and bypassing/river input</a:t>
            </a:r>
          </a:p>
          <a:p>
            <a:r>
              <a:rPr lang="en-US" altLang="en-US" sz="1400" b="1" dirty="0">
                <a:solidFill>
                  <a:srgbClr val="0CFF08"/>
                </a:solidFill>
              </a:rPr>
              <a:t>             Beach Width Gain</a:t>
            </a:r>
            <a:endParaRPr lang="en-US" altLang="en-US" b="1" dirty="0">
              <a:solidFill>
                <a:srgbClr val="0CFF08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AB2CF-F5E3-A409-2BC7-E25536BB4489}"/>
              </a:ext>
            </a:extLst>
          </p:cNvPr>
          <p:cNvSpPr/>
          <p:nvPr/>
        </p:nvSpPr>
        <p:spPr>
          <a:xfrm>
            <a:off x="6672262" y="1785938"/>
            <a:ext cx="138429" cy="2043112"/>
          </a:xfrm>
          <a:custGeom>
            <a:avLst/>
            <a:gdLst>
              <a:gd name="connsiteX0" fmla="*/ 114300 w 226813"/>
              <a:gd name="connsiteY0" fmla="*/ 0 h 2057400"/>
              <a:gd name="connsiteX1" fmla="*/ 214312 w 226813"/>
              <a:gd name="connsiteY1" fmla="*/ 671513 h 2057400"/>
              <a:gd name="connsiteX2" fmla="*/ 214312 w 226813"/>
              <a:gd name="connsiteY2" fmla="*/ 1357313 h 2057400"/>
              <a:gd name="connsiteX3" fmla="*/ 114300 w 226813"/>
              <a:gd name="connsiteY3" fmla="*/ 1814513 h 2057400"/>
              <a:gd name="connsiteX4" fmla="*/ 0 w 226813"/>
              <a:gd name="connsiteY4" fmla="*/ 2057400 h 2057400"/>
              <a:gd name="connsiteX0" fmla="*/ 114300 w 230579"/>
              <a:gd name="connsiteY0" fmla="*/ 0 h 2057400"/>
              <a:gd name="connsiteX1" fmla="*/ 214312 w 230579"/>
              <a:gd name="connsiteY1" fmla="*/ 671513 h 2057400"/>
              <a:gd name="connsiteX2" fmla="*/ 214312 w 230579"/>
              <a:gd name="connsiteY2" fmla="*/ 1357313 h 2057400"/>
              <a:gd name="connsiteX3" fmla="*/ 57150 w 230579"/>
              <a:gd name="connsiteY3" fmla="*/ 1714500 h 2057400"/>
              <a:gd name="connsiteX4" fmla="*/ 0 w 230579"/>
              <a:gd name="connsiteY4" fmla="*/ 2057400 h 2057400"/>
              <a:gd name="connsiteX0" fmla="*/ 114300 w 214378"/>
              <a:gd name="connsiteY0" fmla="*/ 0 h 2057400"/>
              <a:gd name="connsiteX1" fmla="*/ 214312 w 214378"/>
              <a:gd name="connsiteY1" fmla="*/ 671513 h 2057400"/>
              <a:gd name="connsiteX2" fmla="*/ 128587 w 214378"/>
              <a:gd name="connsiteY2" fmla="*/ 1243013 h 2057400"/>
              <a:gd name="connsiteX3" fmla="*/ 57150 w 214378"/>
              <a:gd name="connsiteY3" fmla="*/ 1714500 h 2057400"/>
              <a:gd name="connsiteX4" fmla="*/ 0 w 214378"/>
              <a:gd name="connsiteY4" fmla="*/ 2057400 h 2057400"/>
              <a:gd name="connsiteX0" fmla="*/ 114300 w 136675"/>
              <a:gd name="connsiteY0" fmla="*/ 0 h 2057400"/>
              <a:gd name="connsiteX1" fmla="*/ 128587 w 136675"/>
              <a:gd name="connsiteY1" fmla="*/ 614363 h 2057400"/>
              <a:gd name="connsiteX2" fmla="*/ 128587 w 136675"/>
              <a:gd name="connsiteY2" fmla="*/ 1243013 h 2057400"/>
              <a:gd name="connsiteX3" fmla="*/ 57150 w 136675"/>
              <a:gd name="connsiteY3" fmla="*/ 1714500 h 2057400"/>
              <a:gd name="connsiteX4" fmla="*/ 0 w 136675"/>
              <a:gd name="connsiteY4" fmla="*/ 2057400 h 2057400"/>
              <a:gd name="connsiteX0" fmla="*/ 42863 w 138429"/>
              <a:gd name="connsiteY0" fmla="*/ 0 h 2043112"/>
              <a:gd name="connsiteX1" fmla="*/ 128587 w 138429"/>
              <a:gd name="connsiteY1" fmla="*/ 600075 h 2043112"/>
              <a:gd name="connsiteX2" fmla="*/ 128587 w 138429"/>
              <a:gd name="connsiteY2" fmla="*/ 1228725 h 2043112"/>
              <a:gd name="connsiteX3" fmla="*/ 57150 w 138429"/>
              <a:gd name="connsiteY3" fmla="*/ 1700212 h 2043112"/>
              <a:gd name="connsiteX4" fmla="*/ 0 w 138429"/>
              <a:gd name="connsiteY4" fmla="*/ 2043112 h 204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429" h="2043112">
                <a:moveTo>
                  <a:pt x="42863" y="0"/>
                </a:moveTo>
                <a:cubicBezTo>
                  <a:pt x="84534" y="222647"/>
                  <a:pt x="114300" y="395288"/>
                  <a:pt x="128587" y="600075"/>
                </a:cubicBezTo>
                <a:cubicBezTo>
                  <a:pt x="142874" y="804862"/>
                  <a:pt x="140493" y="1045369"/>
                  <a:pt x="128587" y="1228725"/>
                </a:cubicBezTo>
                <a:cubicBezTo>
                  <a:pt x="116681" y="1412081"/>
                  <a:pt x="92869" y="1583531"/>
                  <a:pt x="57150" y="1700212"/>
                </a:cubicBezTo>
                <a:cubicBezTo>
                  <a:pt x="21431" y="1816893"/>
                  <a:pt x="39290" y="1980009"/>
                  <a:pt x="0" y="2043112"/>
                </a:cubicBezTo>
              </a:path>
            </a:pathLst>
          </a:custGeom>
          <a:noFill/>
          <a:ln w="444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D4FCD-F8A9-650C-658A-FF0BD1AA8505}"/>
              </a:ext>
            </a:extLst>
          </p:cNvPr>
          <p:cNvSpPr txBox="1"/>
          <p:nvPr/>
        </p:nvSpPr>
        <p:spPr>
          <a:xfrm>
            <a:off x="7359646" y="1395691"/>
            <a:ext cx="191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Sub-Cell Boundary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3B9D3-2F1E-8378-52BD-B03E224FD593}"/>
              </a:ext>
            </a:extLst>
          </p:cNvPr>
          <p:cNvSpPr txBox="1"/>
          <p:nvPr/>
        </p:nvSpPr>
        <p:spPr>
          <a:xfrm>
            <a:off x="7324687" y="5617645"/>
            <a:ext cx="191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Sub-Cell Boundary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3CFBA-29AE-1B84-2740-93AA8B2C9AC3}"/>
              </a:ext>
            </a:extLst>
          </p:cNvPr>
          <p:cNvSpPr txBox="1"/>
          <p:nvPr/>
        </p:nvSpPr>
        <p:spPr>
          <a:xfrm>
            <a:off x="6798300" y="209129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Cliff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DAEF3-8432-9DE0-05A4-C5FADCB8AEA6}"/>
              </a:ext>
            </a:extLst>
          </p:cNvPr>
          <p:cNvSpPr txBox="1"/>
          <p:nvPr/>
        </p:nvSpPr>
        <p:spPr>
          <a:xfrm>
            <a:off x="6765409" y="631488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Cliff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3A5A5A2-A0F2-0B58-FE3C-FF81BBB54332}"/>
              </a:ext>
            </a:extLst>
          </p:cNvPr>
          <p:cNvSpPr/>
          <p:nvPr/>
        </p:nvSpPr>
        <p:spPr>
          <a:xfrm>
            <a:off x="6696068" y="5595945"/>
            <a:ext cx="22375" cy="1243013"/>
          </a:xfrm>
          <a:custGeom>
            <a:avLst/>
            <a:gdLst>
              <a:gd name="connsiteX0" fmla="*/ 114300 w 226813"/>
              <a:gd name="connsiteY0" fmla="*/ 0 h 2057400"/>
              <a:gd name="connsiteX1" fmla="*/ 214312 w 226813"/>
              <a:gd name="connsiteY1" fmla="*/ 671513 h 2057400"/>
              <a:gd name="connsiteX2" fmla="*/ 214312 w 226813"/>
              <a:gd name="connsiteY2" fmla="*/ 1357313 h 2057400"/>
              <a:gd name="connsiteX3" fmla="*/ 114300 w 226813"/>
              <a:gd name="connsiteY3" fmla="*/ 1814513 h 2057400"/>
              <a:gd name="connsiteX4" fmla="*/ 0 w 226813"/>
              <a:gd name="connsiteY4" fmla="*/ 2057400 h 2057400"/>
              <a:gd name="connsiteX0" fmla="*/ 114300 w 230579"/>
              <a:gd name="connsiteY0" fmla="*/ 0 h 2057400"/>
              <a:gd name="connsiteX1" fmla="*/ 214312 w 230579"/>
              <a:gd name="connsiteY1" fmla="*/ 671513 h 2057400"/>
              <a:gd name="connsiteX2" fmla="*/ 214312 w 230579"/>
              <a:gd name="connsiteY2" fmla="*/ 1357313 h 2057400"/>
              <a:gd name="connsiteX3" fmla="*/ 57150 w 230579"/>
              <a:gd name="connsiteY3" fmla="*/ 1714500 h 2057400"/>
              <a:gd name="connsiteX4" fmla="*/ 0 w 230579"/>
              <a:gd name="connsiteY4" fmla="*/ 2057400 h 2057400"/>
              <a:gd name="connsiteX0" fmla="*/ 114300 w 214378"/>
              <a:gd name="connsiteY0" fmla="*/ 0 h 2057400"/>
              <a:gd name="connsiteX1" fmla="*/ 214312 w 214378"/>
              <a:gd name="connsiteY1" fmla="*/ 671513 h 2057400"/>
              <a:gd name="connsiteX2" fmla="*/ 128587 w 214378"/>
              <a:gd name="connsiteY2" fmla="*/ 1243013 h 2057400"/>
              <a:gd name="connsiteX3" fmla="*/ 57150 w 214378"/>
              <a:gd name="connsiteY3" fmla="*/ 1714500 h 2057400"/>
              <a:gd name="connsiteX4" fmla="*/ 0 w 214378"/>
              <a:gd name="connsiteY4" fmla="*/ 2057400 h 2057400"/>
              <a:gd name="connsiteX0" fmla="*/ 114300 w 136675"/>
              <a:gd name="connsiteY0" fmla="*/ 0 h 2057400"/>
              <a:gd name="connsiteX1" fmla="*/ 128587 w 136675"/>
              <a:gd name="connsiteY1" fmla="*/ 614363 h 2057400"/>
              <a:gd name="connsiteX2" fmla="*/ 128587 w 136675"/>
              <a:gd name="connsiteY2" fmla="*/ 1243013 h 2057400"/>
              <a:gd name="connsiteX3" fmla="*/ 57150 w 136675"/>
              <a:gd name="connsiteY3" fmla="*/ 1714500 h 2057400"/>
              <a:gd name="connsiteX4" fmla="*/ 0 w 136675"/>
              <a:gd name="connsiteY4" fmla="*/ 2057400 h 2057400"/>
              <a:gd name="connsiteX0" fmla="*/ 57150 w 79525"/>
              <a:gd name="connsiteY0" fmla="*/ 0 h 1714500"/>
              <a:gd name="connsiteX1" fmla="*/ 71437 w 79525"/>
              <a:gd name="connsiteY1" fmla="*/ 614363 h 1714500"/>
              <a:gd name="connsiteX2" fmla="*/ 71437 w 79525"/>
              <a:gd name="connsiteY2" fmla="*/ 1243013 h 1714500"/>
              <a:gd name="connsiteX3" fmla="*/ 0 w 79525"/>
              <a:gd name="connsiteY3" fmla="*/ 1714500 h 1714500"/>
              <a:gd name="connsiteX0" fmla="*/ 0 w 22375"/>
              <a:gd name="connsiteY0" fmla="*/ 0 h 1243013"/>
              <a:gd name="connsiteX1" fmla="*/ 14287 w 22375"/>
              <a:gd name="connsiteY1" fmla="*/ 614363 h 1243013"/>
              <a:gd name="connsiteX2" fmla="*/ 14287 w 22375"/>
              <a:gd name="connsiteY2" fmla="*/ 1243013 h 12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75" h="1243013">
                <a:moveTo>
                  <a:pt x="0" y="0"/>
                </a:moveTo>
                <a:cubicBezTo>
                  <a:pt x="41671" y="222647"/>
                  <a:pt x="11906" y="407194"/>
                  <a:pt x="14287" y="614363"/>
                </a:cubicBezTo>
                <a:cubicBezTo>
                  <a:pt x="16668" y="821532"/>
                  <a:pt x="26193" y="1059657"/>
                  <a:pt x="14287" y="1243013"/>
                </a:cubicBezTo>
              </a:path>
            </a:pathLst>
          </a:custGeom>
          <a:noFill/>
          <a:ln w="444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55754F-BFFF-0F63-0CA1-82EFAF29D4D4}"/>
              </a:ext>
            </a:extLst>
          </p:cNvPr>
          <p:cNvCxnSpPr>
            <a:cxnSpLocks/>
          </p:cNvCxnSpPr>
          <p:nvPr/>
        </p:nvCxnSpPr>
        <p:spPr>
          <a:xfrm flipH="1">
            <a:off x="6585068" y="3050384"/>
            <a:ext cx="665623" cy="0"/>
          </a:xfrm>
          <a:prstGeom prst="straightConnector1">
            <a:avLst/>
          </a:prstGeom>
          <a:ln w="92075">
            <a:solidFill>
              <a:srgbClr val="0CFF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29">
            <a:extLst>
              <a:ext uri="{FF2B5EF4-FFF2-40B4-BE49-F238E27FC236}">
                <a16:creationId xmlns:a16="http://schemas.microsoft.com/office/drawing/2014/main" id="{51AFA1CB-D04C-01CB-E5FB-89A1D77C7196}"/>
              </a:ext>
            </a:extLst>
          </p:cNvPr>
          <p:cNvSpPr>
            <a:spLocks/>
          </p:cNvSpPr>
          <p:nvPr/>
        </p:nvSpPr>
        <p:spPr bwMode="auto">
          <a:xfrm flipV="1">
            <a:off x="6515100" y="5815013"/>
            <a:ext cx="914400" cy="152400"/>
          </a:xfrm>
          <a:custGeom>
            <a:avLst/>
            <a:gdLst>
              <a:gd name="T0" fmla="*/ 96 w 96"/>
              <a:gd name="T1" fmla="*/ 0 h 1"/>
              <a:gd name="T2" fmla="*/ 0 w 96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6" h="1">
                <a:moveTo>
                  <a:pt x="96" y="0"/>
                </a:moveTo>
                <a:cubicBezTo>
                  <a:pt x="60" y="0"/>
                  <a:pt x="24" y="0"/>
                  <a:pt x="0" y="0"/>
                </a:cubicBezTo>
              </a:path>
            </a:pathLst>
          </a:custGeom>
          <a:noFill/>
          <a:ln w="57150" cmpd="sng">
            <a:solidFill>
              <a:srgbClr val="0CFF08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065AD9B4-7F26-3D70-90BF-850491038AFF}"/>
              </a:ext>
            </a:extLst>
          </p:cNvPr>
          <p:cNvSpPr>
            <a:spLocks/>
          </p:cNvSpPr>
          <p:nvPr/>
        </p:nvSpPr>
        <p:spPr bwMode="auto">
          <a:xfrm>
            <a:off x="6371264" y="5791211"/>
            <a:ext cx="64460" cy="381000"/>
          </a:xfrm>
          <a:custGeom>
            <a:avLst/>
            <a:gdLst>
              <a:gd name="T0" fmla="*/ 0 w 1"/>
              <a:gd name="T1" fmla="*/ 0 h 240"/>
              <a:gd name="T2" fmla="*/ 0 w 1"/>
              <a:gd name="T3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40">
                <a:moveTo>
                  <a:pt x="0" y="0"/>
                </a:moveTo>
                <a:cubicBezTo>
                  <a:pt x="0" y="0"/>
                  <a:pt x="0" y="120"/>
                  <a:pt x="0" y="240"/>
                </a:cubicBezTo>
              </a:path>
            </a:pathLst>
          </a:custGeom>
          <a:noFill/>
          <a:ln w="38100" cap="flat" cmpd="sng">
            <a:solidFill>
              <a:srgbClr val="FFFF6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39">
            <a:extLst>
              <a:ext uri="{FF2B5EF4-FFF2-40B4-BE49-F238E27FC236}">
                <a16:creationId xmlns:a16="http://schemas.microsoft.com/office/drawing/2014/main" id="{8CDEF39B-8431-06ED-325B-9B82E0FF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353" y="887194"/>
            <a:ext cx="895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 </a:t>
            </a:r>
            <a:r>
              <a:rPr lang="en-US" altLang="en-US" b="1" dirty="0"/>
              <a:t>SANDY</a:t>
            </a:r>
          </a:p>
        </p:txBody>
      </p:sp>
      <p:sp>
        <p:nvSpPr>
          <p:cNvPr id="21" name="Text Box 40">
            <a:extLst>
              <a:ext uri="{FF2B5EF4-FFF2-40B4-BE49-F238E27FC236}">
                <a16:creationId xmlns:a16="http://schemas.microsoft.com/office/drawing/2014/main" id="{DC550B00-FEED-8FE4-A688-1FFD0F8A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4095" y="6243896"/>
            <a:ext cx="815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ROCKY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8E5599F3-D2FD-B887-05C4-5B524119A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7096" y="5922735"/>
            <a:ext cx="2902185" cy="738664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rgbClr val="0CFF08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FFFF00"/>
                </a:solidFill>
              </a:rPr>
              <a:t>       Transport Between Sub-Cells</a:t>
            </a:r>
          </a:p>
          <a:p>
            <a:r>
              <a:rPr lang="en-US" altLang="en-US" sz="1400" b="1" dirty="0">
                <a:solidFill>
                  <a:srgbClr val="FFFF00"/>
                </a:solidFill>
              </a:rPr>
              <a:t> and Permanent Offshore Deposition</a:t>
            </a:r>
          </a:p>
          <a:p>
            <a:r>
              <a:rPr lang="en-US" altLang="en-US" sz="1400" b="1" dirty="0">
                <a:solidFill>
                  <a:srgbClr val="FFFF00"/>
                </a:solidFill>
              </a:rPr>
              <a:t>     Mostly During Severe Winters</a:t>
            </a:r>
            <a:r>
              <a:rPr lang="en-US" altLang="en-US" sz="1400" b="1" dirty="0">
                <a:solidFill>
                  <a:srgbClr val="0CFF08"/>
                </a:solidFill>
              </a:rPr>
              <a:t>   </a:t>
            </a:r>
            <a:endParaRPr lang="en-US" altLang="en-US" b="1" dirty="0">
              <a:solidFill>
                <a:srgbClr val="0CFF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0" grpId="0" animBg="1"/>
      <p:bldP spid="30747" grpId="0" animBg="1"/>
      <p:bldP spid="30748" grpId="0" animBg="1"/>
      <p:bldP spid="30756" grpId="0" animBg="1"/>
      <p:bldP spid="30759" grpId="0"/>
      <p:bldP spid="30760" grpId="0"/>
      <p:bldP spid="30773" grpId="0" animBg="1"/>
      <p:bldP spid="30774" grpId="0" animBg="1"/>
      <p:bldP spid="8" grpId="0" animBg="1"/>
      <p:bldP spid="10" grpId="0" animBg="1"/>
      <p:bldP spid="20" grpId="0"/>
      <p:bldP spid="21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4AEC42-FCD0-0643-97C1-92FE28E8C33B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A2427-D131-3146-A60A-D0C35949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10491" y="111700"/>
            <a:ext cx="5798634" cy="6839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381DA-F0AC-6646-90B9-8D288B931835}"/>
              </a:ext>
            </a:extLst>
          </p:cNvPr>
          <p:cNvSpPr txBox="1"/>
          <p:nvPr/>
        </p:nvSpPr>
        <p:spPr>
          <a:xfrm>
            <a:off x="381437" y="1806563"/>
            <a:ext cx="44926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Winter north swells move sand south.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AAED7-FB4B-BE4E-BA2B-FC0EB791597E}"/>
              </a:ext>
            </a:extLst>
          </p:cNvPr>
          <p:cNvSpPr txBox="1"/>
          <p:nvPr/>
        </p:nvSpPr>
        <p:spPr>
          <a:xfrm>
            <a:off x="357687" y="2798720"/>
            <a:ext cx="46178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Summer south swells move sand north.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C435F-88B8-704D-89E0-7E7B122A0C12}"/>
              </a:ext>
            </a:extLst>
          </p:cNvPr>
          <p:cNvSpPr txBox="1"/>
          <p:nvPr/>
        </p:nvSpPr>
        <p:spPr>
          <a:xfrm>
            <a:off x="357687" y="3874614"/>
            <a:ext cx="42833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 annual sand transport is SOUTH.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0D0C3-A4C2-794B-8269-7F678869FE52}"/>
              </a:ext>
            </a:extLst>
          </p:cNvPr>
          <p:cNvSpPr txBox="1"/>
          <p:nvPr/>
        </p:nvSpPr>
        <p:spPr>
          <a:xfrm>
            <a:off x="1363956" y="967786"/>
            <a:ext cx="21803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Traditional Idea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0D4431-D844-664A-841E-195F154E732A}"/>
              </a:ext>
            </a:extLst>
          </p:cNvPr>
          <p:cNvSpPr txBox="1"/>
          <p:nvPr/>
        </p:nvSpPr>
        <p:spPr>
          <a:xfrm>
            <a:off x="361678" y="4888306"/>
            <a:ext cx="40402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Sand is eventually lost down the Scripps Submarine Canyon.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98F7986-5BD7-BD45-AD29-E57F4C735385}"/>
              </a:ext>
            </a:extLst>
          </p:cNvPr>
          <p:cNvSpPr/>
          <p:nvPr/>
        </p:nvSpPr>
        <p:spPr>
          <a:xfrm rot="2432616">
            <a:off x="6531430" y="1748914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C2AB5D-92EB-1049-AD00-D675DABDC8BD}"/>
              </a:ext>
            </a:extLst>
          </p:cNvPr>
          <p:cNvCxnSpPr>
            <a:cxnSpLocks/>
          </p:cNvCxnSpPr>
          <p:nvPr/>
        </p:nvCxnSpPr>
        <p:spPr>
          <a:xfrm>
            <a:off x="7632243" y="1730124"/>
            <a:ext cx="7037" cy="6476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3CA082-CBC2-594B-9CB8-93B6CB81F2B8}"/>
              </a:ext>
            </a:extLst>
          </p:cNvPr>
          <p:cNvSpPr txBox="1"/>
          <p:nvPr/>
        </p:nvSpPr>
        <p:spPr>
          <a:xfrm>
            <a:off x="6526979" y="2594261"/>
            <a:ext cx="7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78C0F-E431-DD4A-BD61-358F40B5A0E4}"/>
              </a:ext>
            </a:extLst>
          </p:cNvPr>
          <p:cNvSpPr txBox="1"/>
          <p:nvPr/>
        </p:nvSpPr>
        <p:spPr>
          <a:xfrm>
            <a:off x="7264361" y="259667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21630ED-4FA7-7448-9C48-145E5D51073C}"/>
              </a:ext>
            </a:extLst>
          </p:cNvPr>
          <p:cNvSpPr/>
          <p:nvPr/>
        </p:nvSpPr>
        <p:spPr>
          <a:xfrm rot="18871217">
            <a:off x="6750360" y="3049973"/>
            <a:ext cx="638478" cy="4846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E58C0-F7DB-584D-8CF4-EE9F9F13DEF4}"/>
              </a:ext>
            </a:extLst>
          </p:cNvPr>
          <p:cNvCxnSpPr>
            <a:cxnSpLocks/>
          </p:cNvCxnSpPr>
          <p:nvPr/>
        </p:nvCxnSpPr>
        <p:spPr>
          <a:xfrm flipV="1">
            <a:off x="7644517" y="3063840"/>
            <a:ext cx="0" cy="3651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712DC7-ABBC-E844-BBFA-313A22C8AE97}"/>
              </a:ext>
            </a:extLst>
          </p:cNvPr>
          <p:cNvSpPr txBox="1"/>
          <p:nvPr/>
        </p:nvSpPr>
        <p:spPr>
          <a:xfrm>
            <a:off x="7727642" y="624642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X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FD656-5D3F-B54A-97AB-B6E290AB342F}"/>
              </a:ext>
            </a:extLst>
          </p:cNvPr>
          <p:cNvSpPr txBox="1"/>
          <p:nvPr/>
        </p:nvSpPr>
        <p:spPr>
          <a:xfrm>
            <a:off x="6616032" y="4565453"/>
            <a:ext cx="129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 Annual </a:t>
            </a:r>
          </a:p>
          <a:p>
            <a:r>
              <a:rPr lang="en-US" dirty="0"/>
              <a:t>   Transport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64BF45-C2CA-B044-9603-65F9CDEAF47B}"/>
              </a:ext>
            </a:extLst>
          </p:cNvPr>
          <p:cNvCxnSpPr>
            <a:cxnSpLocks/>
          </p:cNvCxnSpPr>
          <p:nvPr/>
        </p:nvCxnSpPr>
        <p:spPr>
          <a:xfrm>
            <a:off x="7916703" y="5904017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173523-9D6D-5947-B795-4809B608E1EE}"/>
              </a:ext>
            </a:extLst>
          </p:cNvPr>
          <p:cNvCxnSpPr>
            <a:cxnSpLocks/>
          </p:cNvCxnSpPr>
          <p:nvPr/>
        </p:nvCxnSpPr>
        <p:spPr>
          <a:xfrm>
            <a:off x="7908758" y="5429939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BD140C-78C5-294F-B867-1C2C42192DDC}"/>
              </a:ext>
            </a:extLst>
          </p:cNvPr>
          <p:cNvCxnSpPr>
            <a:cxnSpLocks/>
          </p:cNvCxnSpPr>
          <p:nvPr/>
        </p:nvCxnSpPr>
        <p:spPr>
          <a:xfrm>
            <a:off x="7906783" y="4929193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712CB-B74B-D84E-96C5-72ADCCBE3570}"/>
              </a:ext>
            </a:extLst>
          </p:cNvPr>
          <p:cNvCxnSpPr>
            <a:cxnSpLocks/>
          </p:cNvCxnSpPr>
          <p:nvPr/>
        </p:nvCxnSpPr>
        <p:spPr>
          <a:xfrm>
            <a:off x="7904805" y="4428449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28FCA-2537-674F-8068-47D129E78870}"/>
              </a:ext>
            </a:extLst>
          </p:cNvPr>
          <p:cNvCxnSpPr>
            <a:cxnSpLocks/>
          </p:cNvCxnSpPr>
          <p:nvPr/>
        </p:nvCxnSpPr>
        <p:spPr>
          <a:xfrm>
            <a:off x="7902830" y="3975207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100972-1484-1C40-BF36-EA86D99BD975}"/>
              </a:ext>
            </a:extLst>
          </p:cNvPr>
          <p:cNvCxnSpPr>
            <a:cxnSpLocks/>
          </p:cNvCxnSpPr>
          <p:nvPr/>
        </p:nvCxnSpPr>
        <p:spPr>
          <a:xfrm>
            <a:off x="7900855" y="3533844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F27B7C-6EBE-D34C-873E-8D808876A475}"/>
              </a:ext>
            </a:extLst>
          </p:cNvPr>
          <p:cNvCxnSpPr>
            <a:cxnSpLocks/>
          </p:cNvCxnSpPr>
          <p:nvPr/>
        </p:nvCxnSpPr>
        <p:spPr>
          <a:xfrm>
            <a:off x="7910755" y="3068727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ADEDCD-E829-5C45-A2D0-64AF3538A99C}"/>
              </a:ext>
            </a:extLst>
          </p:cNvPr>
          <p:cNvCxnSpPr>
            <a:cxnSpLocks/>
          </p:cNvCxnSpPr>
          <p:nvPr/>
        </p:nvCxnSpPr>
        <p:spPr>
          <a:xfrm>
            <a:off x="7908780" y="2615485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DDC2F8-87C4-1D4D-BDD7-9265BBD0971F}"/>
              </a:ext>
            </a:extLst>
          </p:cNvPr>
          <p:cNvCxnSpPr>
            <a:cxnSpLocks/>
          </p:cNvCxnSpPr>
          <p:nvPr/>
        </p:nvCxnSpPr>
        <p:spPr>
          <a:xfrm>
            <a:off x="7906805" y="2185995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8C236E-7E84-D649-B9EA-7FE5102735C6}"/>
              </a:ext>
            </a:extLst>
          </p:cNvPr>
          <p:cNvCxnSpPr>
            <a:cxnSpLocks/>
          </p:cNvCxnSpPr>
          <p:nvPr/>
        </p:nvCxnSpPr>
        <p:spPr>
          <a:xfrm>
            <a:off x="7904828" y="1756509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B0E5B-E24A-8D46-ACC3-EC683B01C0B4}"/>
              </a:ext>
            </a:extLst>
          </p:cNvPr>
          <p:cNvCxnSpPr>
            <a:cxnSpLocks/>
          </p:cNvCxnSpPr>
          <p:nvPr/>
        </p:nvCxnSpPr>
        <p:spPr>
          <a:xfrm>
            <a:off x="7914728" y="1350769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A7BCCF-9A95-674E-825B-D5ECD365082D}"/>
              </a:ext>
            </a:extLst>
          </p:cNvPr>
          <p:cNvCxnSpPr>
            <a:cxnSpLocks/>
          </p:cNvCxnSpPr>
          <p:nvPr/>
        </p:nvCxnSpPr>
        <p:spPr>
          <a:xfrm>
            <a:off x="7912753" y="921277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50508-0A07-E24A-BDF6-F8C62B95418D}"/>
              </a:ext>
            </a:extLst>
          </p:cNvPr>
          <p:cNvCxnSpPr>
            <a:cxnSpLocks/>
          </p:cNvCxnSpPr>
          <p:nvPr/>
        </p:nvCxnSpPr>
        <p:spPr>
          <a:xfrm>
            <a:off x="7910778" y="468035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15CF8E4C-2B7E-7E42-9CFD-ADEFC364C998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3762E3-90A0-4443-813E-82A4AD4D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394017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A2427-D131-3146-A60A-D0C35949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36980" y="59000"/>
            <a:ext cx="5798634" cy="6839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DFD656-5D3F-B54A-97AB-B6E290AB342F}"/>
              </a:ext>
            </a:extLst>
          </p:cNvPr>
          <p:cNvSpPr txBox="1"/>
          <p:nvPr/>
        </p:nvSpPr>
        <p:spPr>
          <a:xfrm>
            <a:off x="6489430" y="176085"/>
            <a:ext cx="129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B1DFB"/>
                </a:solidFill>
              </a:rPr>
              <a:t>Annual Net </a:t>
            </a:r>
          </a:p>
          <a:p>
            <a:r>
              <a:rPr lang="en-US" dirty="0">
                <a:solidFill>
                  <a:srgbClr val="FB1DFB"/>
                </a:solidFill>
              </a:rPr>
              <a:t>  Transport</a:t>
            </a:r>
          </a:p>
          <a:p>
            <a:r>
              <a:rPr lang="en-US" dirty="0">
                <a:solidFill>
                  <a:srgbClr val="FB1DFB"/>
                </a:solidFill>
              </a:rPr>
              <a:t>  Reversals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64BF45-C2CA-B044-9603-65F9CDEAF47B}"/>
              </a:ext>
            </a:extLst>
          </p:cNvPr>
          <p:cNvCxnSpPr>
            <a:cxnSpLocks/>
          </p:cNvCxnSpPr>
          <p:nvPr/>
        </p:nvCxnSpPr>
        <p:spPr>
          <a:xfrm>
            <a:off x="7928578" y="5785267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BD140C-78C5-294F-B867-1C2C42192DDC}"/>
              </a:ext>
            </a:extLst>
          </p:cNvPr>
          <p:cNvCxnSpPr>
            <a:cxnSpLocks/>
          </p:cNvCxnSpPr>
          <p:nvPr/>
        </p:nvCxnSpPr>
        <p:spPr>
          <a:xfrm>
            <a:off x="7918658" y="5012318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712CB-B74B-D84E-96C5-72ADCCBE3570}"/>
              </a:ext>
            </a:extLst>
          </p:cNvPr>
          <p:cNvCxnSpPr>
            <a:cxnSpLocks/>
          </p:cNvCxnSpPr>
          <p:nvPr/>
        </p:nvCxnSpPr>
        <p:spPr>
          <a:xfrm>
            <a:off x="7916680" y="4358247"/>
            <a:ext cx="0" cy="258238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100972-1484-1C40-BF36-EA86D99BD975}"/>
              </a:ext>
            </a:extLst>
          </p:cNvPr>
          <p:cNvCxnSpPr>
            <a:cxnSpLocks/>
          </p:cNvCxnSpPr>
          <p:nvPr/>
        </p:nvCxnSpPr>
        <p:spPr>
          <a:xfrm>
            <a:off x="7912730" y="3652594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F27B7C-6EBE-D34C-873E-8D808876A475}"/>
              </a:ext>
            </a:extLst>
          </p:cNvPr>
          <p:cNvCxnSpPr>
            <a:cxnSpLocks/>
          </p:cNvCxnSpPr>
          <p:nvPr/>
        </p:nvCxnSpPr>
        <p:spPr>
          <a:xfrm>
            <a:off x="7910755" y="2926227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DDC2F8-87C4-1D4D-BDD7-9265BBD0971F}"/>
              </a:ext>
            </a:extLst>
          </p:cNvPr>
          <p:cNvCxnSpPr>
            <a:cxnSpLocks/>
          </p:cNvCxnSpPr>
          <p:nvPr/>
        </p:nvCxnSpPr>
        <p:spPr>
          <a:xfrm>
            <a:off x="7906805" y="2269120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8C236E-7E84-D649-B9EA-7FE5102735C6}"/>
              </a:ext>
            </a:extLst>
          </p:cNvPr>
          <p:cNvCxnSpPr>
            <a:cxnSpLocks/>
          </p:cNvCxnSpPr>
          <p:nvPr/>
        </p:nvCxnSpPr>
        <p:spPr>
          <a:xfrm>
            <a:off x="7904828" y="1839634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B0E5B-E24A-8D46-ACC3-EC683B01C0B4}"/>
              </a:ext>
            </a:extLst>
          </p:cNvPr>
          <p:cNvCxnSpPr>
            <a:cxnSpLocks/>
          </p:cNvCxnSpPr>
          <p:nvPr/>
        </p:nvCxnSpPr>
        <p:spPr>
          <a:xfrm>
            <a:off x="7914728" y="1232015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A7BCCF-9A95-674E-825B-D5ECD365082D}"/>
              </a:ext>
            </a:extLst>
          </p:cNvPr>
          <p:cNvCxnSpPr>
            <a:cxnSpLocks/>
          </p:cNvCxnSpPr>
          <p:nvPr/>
        </p:nvCxnSpPr>
        <p:spPr>
          <a:xfrm flipV="1">
            <a:off x="7908759" y="97377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50508-0A07-E24A-BDF6-F8C62B95418D}"/>
              </a:ext>
            </a:extLst>
          </p:cNvPr>
          <p:cNvCxnSpPr>
            <a:cxnSpLocks/>
          </p:cNvCxnSpPr>
          <p:nvPr/>
        </p:nvCxnSpPr>
        <p:spPr>
          <a:xfrm>
            <a:off x="7910778" y="491785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470366-5EA4-9645-815A-95E50643B2DD}"/>
              </a:ext>
            </a:extLst>
          </p:cNvPr>
          <p:cNvSpPr txBox="1"/>
          <p:nvPr/>
        </p:nvSpPr>
        <p:spPr>
          <a:xfrm>
            <a:off x="178459" y="1580517"/>
            <a:ext cx="485626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During typical </a:t>
            </a:r>
            <a:r>
              <a:rPr lang="en-US" b="1" u="sng" dirty="0"/>
              <a:t>non-El Nino </a:t>
            </a:r>
            <a:r>
              <a:rPr lang="en-US" u="sng" dirty="0"/>
              <a:t>Years:</a:t>
            </a:r>
          </a:p>
          <a:p>
            <a:pPr algn="ctr"/>
            <a:endParaRPr lang="en-US" u="sng" dirty="0"/>
          </a:p>
          <a:p>
            <a:pPr algn="ctr"/>
            <a:r>
              <a:rPr lang="en-US" b="1" dirty="0"/>
              <a:t>8 Wave-driven Littoral </a:t>
            </a:r>
            <a:r>
              <a:rPr lang="en-US" b="1" dirty="0" err="1"/>
              <a:t>Subcells</a:t>
            </a:r>
            <a:endParaRPr lang="en-US" u="sng" dirty="0"/>
          </a:p>
          <a:p>
            <a:pPr algn="ctr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Net annual sand transport is </a:t>
            </a:r>
            <a:r>
              <a:rPr lang="en-US" dirty="0">
                <a:solidFill>
                  <a:srgbClr val="FB1DFB"/>
                </a:solidFill>
              </a:rPr>
              <a:t>NORTH </a:t>
            </a:r>
            <a:r>
              <a:rPr lang="en-US" dirty="0"/>
              <a:t>just</a:t>
            </a:r>
          </a:p>
          <a:p>
            <a:r>
              <a:rPr lang="en-US" dirty="0"/>
              <a:t>        south of lagoons, creeks, rivers, and</a:t>
            </a:r>
          </a:p>
          <a:p>
            <a:r>
              <a:rPr lang="en-US" dirty="0"/>
              <a:t>        north of the Scripps Submarine Canyon.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southward transport rates between </a:t>
            </a:r>
          </a:p>
          <a:p>
            <a:r>
              <a:rPr lang="en-US" dirty="0"/>
              <a:t>      reversal points increase as you go from</a:t>
            </a:r>
          </a:p>
          <a:p>
            <a:r>
              <a:rPr lang="en-US" dirty="0"/>
              <a:t>      Oceanside to Blacks Beach.</a:t>
            </a:r>
          </a:p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0BCB62-3260-1E4C-AD99-B45F3E6D9AF9}"/>
              </a:ext>
            </a:extLst>
          </p:cNvPr>
          <p:cNvCxnSpPr>
            <a:cxnSpLocks/>
          </p:cNvCxnSpPr>
          <p:nvPr/>
        </p:nvCxnSpPr>
        <p:spPr>
          <a:xfrm flipV="1">
            <a:off x="7906779" y="1577440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89DA04-7949-4D4E-91BD-6446E2161B3D}"/>
              </a:ext>
            </a:extLst>
          </p:cNvPr>
          <p:cNvCxnSpPr>
            <a:cxnSpLocks/>
          </p:cNvCxnSpPr>
          <p:nvPr/>
        </p:nvCxnSpPr>
        <p:spPr>
          <a:xfrm flipV="1">
            <a:off x="7904803" y="2644240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1E8E87-F6B6-1A49-BA3F-0E59481F95E1}"/>
              </a:ext>
            </a:extLst>
          </p:cNvPr>
          <p:cNvCxnSpPr>
            <a:cxnSpLocks/>
          </p:cNvCxnSpPr>
          <p:nvPr/>
        </p:nvCxnSpPr>
        <p:spPr>
          <a:xfrm flipV="1">
            <a:off x="7914703" y="3331028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4F4A2-26C0-8D4C-8918-6968AF53809D}"/>
              </a:ext>
            </a:extLst>
          </p:cNvPr>
          <p:cNvCxnSpPr>
            <a:cxnSpLocks/>
          </p:cNvCxnSpPr>
          <p:nvPr/>
        </p:nvCxnSpPr>
        <p:spPr>
          <a:xfrm flipV="1">
            <a:off x="7912728" y="4112813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84678A-17CA-9349-892E-D096CAAA6BF7}"/>
              </a:ext>
            </a:extLst>
          </p:cNvPr>
          <p:cNvCxnSpPr>
            <a:cxnSpLocks/>
          </p:cNvCxnSpPr>
          <p:nvPr/>
        </p:nvCxnSpPr>
        <p:spPr>
          <a:xfrm flipV="1">
            <a:off x="7922628" y="5476482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36C7F1-8000-0A4F-811B-B3E417248FC0}"/>
              </a:ext>
            </a:extLst>
          </p:cNvPr>
          <p:cNvCxnSpPr>
            <a:cxnSpLocks/>
          </p:cNvCxnSpPr>
          <p:nvPr/>
        </p:nvCxnSpPr>
        <p:spPr>
          <a:xfrm flipV="1">
            <a:off x="7932528" y="618702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1D1DD-CEBE-6840-ABF8-8B710004F6C0}"/>
              </a:ext>
            </a:extLst>
          </p:cNvPr>
          <p:cNvCxnSpPr>
            <a:cxnSpLocks/>
          </p:cNvCxnSpPr>
          <p:nvPr/>
        </p:nvCxnSpPr>
        <p:spPr>
          <a:xfrm flipV="1">
            <a:off x="7920650" y="466697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EA342D-7DF6-644E-ADAB-B17D78BFE463}"/>
              </a:ext>
            </a:extLst>
          </p:cNvPr>
          <p:cNvCxnSpPr>
            <a:cxnSpLocks/>
          </p:cNvCxnSpPr>
          <p:nvPr/>
        </p:nvCxnSpPr>
        <p:spPr>
          <a:xfrm>
            <a:off x="7612083" y="834196"/>
            <a:ext cx="170073" cy="236375"/>
          </a:xfrm>
          <a:prstGeom prst="line">
            <a:avLst/>
          </a:prstGeom>
          <a:ln w="28575">
            <a:solidFill>
              <a:srgbClr val="FB1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35D6892-EF1E-4B41-A8DB-1153C19FED7E}"/>
              </a:ext>
            </a:extLst>
          </p:cNvPr>
          <p:cNvSpPr/>
          <p:nvPr/>
        </p:nvSpPr>
        <p:spPr>
          <a:xfrm>
            <a:off x="8146680" y="1099415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829852-49BB-7041-B1FC-F15CD797481A}"/>
              </a:ext>
            </a:extLst>
          </p:cNvPr>
          <p:cNvSpPr/>
          <p:nvPr/>
        </p:nvSpPr>
        <p:spPr>
          <a:xfrm>
            <a:off x="8144700" y="1619951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43D1406-3F7A-AA49-B56C-582D498723AF}"/>
              </a:ext>
            </a:extLst>
          </p:cNvPr>
          <p:cNvSpPr/>
          <p:nvPr/>
        </p:nvSpPr>
        <p:spPr>
          <a:xfrm>
            <a:off x="8132826" y="2629354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1577CAD-6DA8-E44E-BD38-DAD008E73F13}"/>
              </a:ext>
            </a:extLst>
          </p:cNvPr>
          <p:cNvSpPr/>
          <p:nvPr/>
        </p:nvSpPr>
        <p:spPr>
          <a:xfrm>
            <a:off x="8144705" y="3353747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FF9742D-0845-0647-853F-DC937EF3C0F7}"/>
              </a:ext>
            </a:extLst>
          </p:cNvPr>
          <p:cNvSpPr/>
          <p:nvPr/>
        </p:nvSpPr>
        <p:spPr>
          <a:xfrm>
            <a:off x="8156580" y="4173143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A1152A-B714-6F47-AF75-6CC61E6A7578}"/>
              </a:ext>
            </a:extLst>
          </p:cNvPr>
          <p:cNvSpPr/>
          <p:nvPr/>
        </p:nvSpPr>
        <p:spPr>
          <a:xfrm>
            <a:off x="8154601" y="4717426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CE68FD9-DBCB-984F-9304-84A1D5CB8706}"/>
              </a:ext>
            </a:extLst>
          </p:cNvPr>
          <p:cNvSpPr/>
          <p:nvPr/>
        </p:nvSpPr>
        <p:spPr>
          <a:xfrm>
            <a:off x="8140746" y="5487343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835893-859D-8746-B3AE-AF63221D11DB}"/>
              </a:ext>
            </a:extLst>
          </p:cNvPr>
          <p:cNvSpPr/>
          <p:nvPr/>
        </p:nvSpPr>
        <p:spPr>
          <a:xfrm>
            <a:off x="8150643" y="630475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BF196A-77F2-A14E-B84A-2DB98434DA0B}"/>
              </a:ext>
            </a:extLst>
          </p:cNvPr>
          <p:cNvCxnSpPr>
            <a:cxnSpLocks/>
          </p:cNvCxnSpPr>
          <p:nvPr/>
        </p:nvCxnSpPr>
        <p:spPr>
          <a:xfrm flipV="1">
            <a:off x="7904803" y="231878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748D995D-51C6-7F4E-A008-5F717A4902CF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2A7C54A-81EE-0E4E-909B-E0BA7C336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4FB652B8-CA73-874E-81B3-C92B2ADAEABC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B855B8-A1A3-3841-8B23-9D622843F6A0}"/>
              </a:ext>
            </a:extLst>
          </p:cNvPr>
          <p:cNvSpPr txBox="1"/>
          <p:nvPr/>
        </p:nvSpPr>
        <p:spPr>
          <a:xfrm>
            <a:off x="1207060" y="788124"/>
            <a:ext cx="27271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Hypothesis Based on </a:t>
            </a:r>
          </a:p>
          <a:p>
            <a:pPr algn="ctr"/>
            <a:r>
              <a:rPr lang="en-US" b="1" dirty="0"/>
              <a:t>Nearshore Wave Modeling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2C8F1B-12FD-B141-99AA-3617628764DC}"/>
              </a:ext>
            </a:extLst>
          </p:cNvPr>
          <p:cNvSpPr/>
          <p:nvPr/>
        </p:nvSpPr>
        <p:spPr>
          <a:xfrm>
            <a:off x="8168455" y="27803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6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A2427-D131-3146-A60A-D0C35949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8467" y="117125"/>
            <a:ext cx="5798634" cy="683941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64BF45-C2CA-B044-9603-65F9CDEAF47B}"/>
              </a:ext>
            </a:extLst>
          </p:cNvPr>
          <p:cNvCxnSpPr>
            <a:cxnSpLocks/>
          </p:cNvCxnSpPr>
          <p:nvPr/>
        </p:nvCxnSpPr>
        <p:spPr>
          <a:xfrm>
            <a:off x="7928578" y="5827834"/>
            <a:ext cx="0" cy="418594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BD140C-78C5-294F-B867-1C2C42192DDC}"/>
              </a:ext>
            </a:extLst>
          </p:cNvPr>
          <p:cNvCxnSpPr>
            <a:cxnSpLocks/>
          </p:cNvCxnSpPr>
          <p:nvPr/>
        </p:nvCxnSpPr>
        <p:spPr>
          <a:xfrm>
            <a:off x="7932528" y="5052518"/>
            <a:ext cx="0" cy="47045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712CB-B74B-D84E-96C5-72ADCCBE3570}"/>
              </a:ext>
            </a:extLst>
          </p:cNvPr>
          <p:cNvCxnSpPr>
            <a:cxnSpLocks/>
          </p:cNvCxnSpPr>
          <p:nvPr/>
        </p:nvCxnSpPr>
        <p:spPr>
          <a:xfrm>
            <a:off x="7928578" y="4436985"/>
            <a:ext cx="0" cy="358102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100972-1484-1C40-BF36-EA86D99BD975}"/>
              </a:ext>
            </a:extLst>
          </p:cNvPr>
          <p:cNvCxnSpPr>
            <a:cxnSpLocks/>
          </p:cNvCxnSpPr>
          <p:nvPr/>
        </p:nvCxnSpPr>
        <p:spPr>
          <a:xfrm>
            <a:off x="7910146" y="3716977"/>
            <a:ext cx="207" cy="432416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F27B7C-6EBE-D34C-873E-8D808876A475}"/>
              </a:ext>
            </a:extLst>
          </p:cNvPr>
          <p:cNvCxnSpPr>
            <a:cxnSpLocks/>
          </p:cNvCxnSpPr>
          <p:nvPr/>
        </p:nvCxnSpPr>
        <p:spPr>
          <a:xfrm flipH="1">
            <a:off x="7898903" y="2970436"/>
            <a:ext cx="5925" cy="45456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DDC2F8-87C4-1D4D-BDD7-9265BBD0971F}"/>
              </a:ext>
            </a:extLst>
          </p:cNvPr>
          <p:cNvCxnSpPr>
            <a:cxnSpLocks/>
          </p:cNvCxnSpPr>
          <p:nvPr/>
        </p:nvCxnSpPr>
        <p:spPr>
          <a:xfrm>
            <a:off x="7906779" y="2042556"/>
            <a:ext cx="0" cy="67491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B0E5B-E24A-8D46-ACC3-EC683B01C0B4}"/>
              </a:ext>
            </a:extLst>
          </p:cNvPr>
          <p:cNvCxnSpPr>
            <a:cxnSpLocks/>
          </p:cNvCxnSpPr>
          <p:nvPr/>
        </p:nvCxnSpPr>
        <p:spPr>
          <a:xfrm>
            <a:off x="7914728" y="1365659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A7BCCF-9A95-674E-825B-D5ECD365082D}"/>
              </a:ext>
            </a:extLst>
          </p:cNvPr>
          <p:cNvCxnSpPr>
            <a:cxnSpLocks/>
          </p:cNvCxnSpPr>
          <p:nvPr/>
        </p:nvCxnSpPr>
        <p:spPr>
          <a:xfrm flipV="1">
            <a:off x="7922021" y="1116282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50508-0A07-E24A-BDF6-F8C62B95418D}"/>
              </a:ext>
            </a:extLst>
          </p:cNvPr>
          <p:cNvCxnSpPr>
            <a:cxnSpLocks/>
          </p:cNvCxnSpPr>
          <p:nvPr/>
        </p:nvCxnSpPr>
        <p:spPr>
          <a:xfrm>
            <a:off x="7922021" y="712472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470366-5EA4-9645-815A-95E50643B2DD}"/>
              </a:ext>
            </a:extLst>
          </p:cNvPr>
          <p:cNvSpPr txBox="1"/>
          <p:nvPr/>
        </p:nvSpPr>
        <p:spPr>
          <a:xfrm>
            <a:off x="178465" y="1580517"/>
            <a:ext cx="4856266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During typical </a:t>
            </a:r>
            <a:r>
              <a:rPr lang="en-US" b="1" u="sng" dirty="0"/>
              <a:t>non-El Nino </a:t>
            </a:r>
            <a:r>
              <a:rPr lang="en-US" u="sng" dirty="0"/>
              <a:t>Years:</a:t>
            </a:r>
          </a:p>
          <a:p>
            <a:pPr algn="ctr"/>
            <a:endParaRPr lang="en-US" u="sng" dirty="0"/>
          </a:p>
          <a:p>
            <a:pPr algn="ctr"/>
            <a:r>
              <a:rPr lang="en-US" b="1" dirty="0"/>
              <a:t>8 Wave-driven Littoral </a:t>
            </a:r>
            <a:r>
              <a:rPr lang="en-US" b="1" dirty="0" err="1"/>
              <a:t>Subcells</a:t>
            </a:r>
            <a:endParaRPr lang="en-US" b="1" dirty="0"/>
          </a:p>
          <a:p>
            <a:pPr algn="ctr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Net annual sand transport is </a:t>
            </a:r>
            <a:r>
              <a:rPr lang="en-US" dirty="0">
                <a:solidFill>
                  <a:srgbClr val="FB1DFB"/>
                </a:solidFill>
              </a:rPr>
              <a:t>NORTH </a:t>
            </a:r>
            <a:r>
              <a:rPr lang="en-US" dirty="0"/>
              <a:t>just</a:t>
            </a:r>
          </a:p>
          <a:p>
            <a:r>
              <a:rPr lang="en-US" dirty="0"/>
              <a:t>        south of lagoons, creeks, rivers, and</a:t>
            </a:r>
          </a:p>
          <a:p>
            <a:r>
              <a:rPr lang="en-US" dirty="0"/>
              <a:t>        north of the Scripps Submarine Canyon.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southward transport rates between </a:t>
            </a:r>
          </a:p>
          <a:p>
            <a:r>
              <a:rPr lang="en-US" dirty="0"/>
              <a:t>      reversal points increase as you go from</a:t>
            </a:r>
          </a:p>
          <a:p>
            <a:r>
              <a:rPr lang="en-US" dirty="0"/>
              <a:t>      Oceanside to Blacks Beach.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Transport reversal areas have bigger waves. </a:t>
            </a:r>
          </a:p>
          <a:p>
            <a:r>
              <a:rPr lang="en-US" dirty="0">
                <a:solidFill>
                  <a:srgbClr val="FF0000"/>
                </a:solidFill>
              </a:rPr>
              <a:t>      Possible offshore sand loss?</a:t>
            </a:r>
          </a:p>
          <a:p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0BCB62-3260-1E4C-AD99-B45F3E6D9AF9}"/>
              </a:ext>
            </a:extLst>
          </p:cNvPr>
          <p:cNvCxnSpPr>
            <a:cxnSpLocks/>
          </p:cNvCxnSpPr>
          <p:nvPr/>
        </p:nvCxnSpPr>
        <p:spPr>
          <a:xfrm flipV="1">
            <a:off x="7906779" y="1731820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89DA04-7949-4D4E-91BD-6446E2161B3D}"/>
              </a:ext>
            </a:extLst>
          </p:cNvPr>
          <p:cNvCxnSpPr>
            <a:cxnSpLocks/>
          </p:cNvCxnSpPr>
          <p:nvPr/>
        </p:nvCxnSpPr>
        <p:spPr>
          <a:xfrm flipV="1">
            <a:off x="7906615" y="2741223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1E8E87-F6B6-1A49-BA3F-0E59481F95E1}"/>
              </a:ext>
            </a:extLst>
          </p:cNvPr>
          <p:cNvCxnSpPr>
            <a:cxnSpLocks/>
          </p:cNvCxnSpPr>
          <p:nvPr/>
        </p:nvCxnSpPr>
        <p:spPr>
          <a:xfrm flipV="1">
            <a:off x="7914728" y="3449730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4F4A2-26C0-8D4C-8918-6968AF53809D}"/>
              </a:ext>
            </a:extLst>
          </p:cNvPr>
          <p:cNvCxnSpPr>
            <a:cxnSpLocks/>
          </p:cNvCxnSpPr>
          <p:nvPr/>
        </p:nvCxnSpPr>
        <p:spPr>
          <a:xfrm flipV="1">
            <a:off x="7918465" y="419589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84678A-17CA-9349-892E-D096CAAA6BF7}"/>
              </a:ext>
            </a:extLst>
          </p:cNvPr>
          <p:cNvCxnSpPr>
            <a:cxnSpLocks/>
          </p:cNvCxnSpPr>
          <p:nvPr/>
        </p:nvCxnSpPr>
        <p:spPr>
          <a:xfrm flipV="1">
            <a:off x="7932316" y="5562996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36C7F1-8000-0A4F-811B-B3E417248FC0}"/>
              </a:ext>
            </a:extLst>
          </p:cNvPr>
          <p:cNvCxnSpPr>
            <a:cxnSpLocks/>
          </p:cNvCxnSpPr>
          <p:nvPr/>
        </p:nvCxnSpPr>
        <p:spPr>
          <a:xfrm flipV="1">
            <a:off x="7932528" y="630577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1D1DD-CEBE-6840-ABF8-8B710004F6C0}"/>
              </a:ext>
            </a:extLst>
          </p:cNvPr>
          <p:cNvCxnSpPr>
            <a:cxnSpLocks/>
          </p:cNvCxnSpPr>
          <p:nvPr/>
        </p:nvCxnSpPr>
        <p:spPr>
          <a:xfrm flipV="1">
            <a:off x="7928578" y="4823305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35D6892-EF1E-4B41-A8DB-1153C19FED7E}"/>
              </a:ext>
            </a:extLst>
          </p:cNvPr>
          <p:cNvSpPr/>
          <p:nvPr/>
        </p:nvSpPr>
        <p:spPr>
          <a:xfrm>
            <a:off x="8146680" y="1158790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829852-49BB-7041-B1FC-F15CD797481A}"/>
              </a:ext>
            </a:extLst>
          </p:cNvPr>
          <p:cNvSpPr/>
          <p:nvPr/>
        </p:nvSpPr>
        <p:spPr>
          <a:xfrm>
            <a:off x="8144700" y="1679326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43D1406-3F7A-AA49-B56C-582D498723AF}"/>
              </a:ext>
            </a:extLst>
          </p:cNvPr>
          <p:cNvSpPr/>
          <p:nvPr/>
        </p:nvSpPr>
        <p:spPr>
          <a:xfrm>
            <a:off x="8132826" y="2688729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1577CAD-6DA8-E44E-BD38-DAD008E73F13}"/>
              </a:ext>
            </a:extLst>
          </p:cNvPr>
          <p:cNvSpPr/>
          <p:nvPr/>
        </p:nvSpPr>
        <p:spPr>
          <a:xfrm>
            <a:off x="8144705" y="3424997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FF9742D-0845-0647-853F-DC937EF3C0F7}"/>
              </a:ext>
            </a:extLst>
          </p:cNvPr>
          <p:cNvSpPr/>
          <p:nvPr/>
        </p:nvSpPr>
        <p:spPr>
          <a:xfrm>
            <a:off x="8156580" y="420876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A1152A-B714-6F47-AF75-6CC61E6A7578}"/>
              </a:ext>
            </a:extLst>
          </p:cNvPr>
          <p:cNvSpPr/>
          <p:nvPr/>
        </p:nvSpPr>
        <p:spPr>
          <a:xfrm>
            <a:off x="8154601" y="4776801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CE68FD9-DBCB-984F-9304-84A1D5CB8706}"/>
              </a:ext>
            </a:extLst>
          </p:cNvPr>
          <p:cNvSpPr/>
          <p:nvPr/>
        </p:nvSpPr>
        <p:spPr>
          <a:xfrm>
            <a:off x="8140746" y="552296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835893-859D-8746-B3AE-AF63221D11DB}"/>
              </a:ext>
            </a:extLst>
          </p:cNvPr>
          <p:cNvSpPr/>
          <p:nvPr/>
        </p:nvSpPr>
        <p:spPr>
          <a:xfrm>
            <a:off x="8150643" y="635225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23BFC66-5CE4-224C-B9E7-A0AE9BC013A2}"/>
              </a:ext>
            </a:extLst>
          </p:cNvPr>
          <p:cNvCxnSpPr/>
          <p:nvPr/>
        </p:nvCxnSpPr>
        <p:spPr>
          <a:xfrm flipH="1">
            <a:off x="7493330" y="1693176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2C9B63-7936-E549-B096-B1469399A691}"/>
              </a:ext>
            </a:extLst>
          </p:cNvPr>
          <p:cNvCxnSpPr/>
          <p:nvPr/>
        </p:nvCxnSpPr>
        <p:spPr>
          <a:xfrm flipH="1">
            <a:off x="7503229" y="2712478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7ADA1E-089F-D643-867A-24E332C1D034}"/>
              </a:ext>
            </a:extLst>
          </p:cNvPr>
          <p:cNvCxnSpPr/>
          <p:nvPr/>
        </p:nvCxnSpPr>
        <p:spPr>
          <a:xfrm flipH="1">
            <a:off x="7513124" y="3411144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06AC16F-9451-2D41-930F-47A06CC85318}"/>
              </a:ext>
            </a:extLst>
          </p:cNvPr>
          <p:cNvCxnSpPr/>
          <p:nvPr/>
        </p:nvCxnSpPr>
        <p:spPr>
          <a:xfrm flipH="1">
            <a:off x="7534896" y="4181059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5F83871-818D-D24C-B4A0-6D4B4B58D011}"/>
              </a:ext>
            </a:extLst>
          </p:cNvPr>
          <p:cNvCxnSpPr/>
          <p:nvPr/>
        </p:nvCxnSpPr>
        <p:spPr>
          <a:xfrm flipH="1">
            <a:off x="7544791" y="4772843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959743A-B74B-0B4A-892C-4532DF086DD8}"/>
              </a:ext>
            </a:extLst>
          </p:cNvPr>
          <p:cNvCxnSpPr/>
          <p:nvPr/>
        </p:nvCxnSpPr>
        <p:spPr>
          <a:xfrm flipH="1">
            <a:off x="7554687" y="5530883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DA3BD7-775F-164E-86AA-9211B4868B85}"/>
              </a:ext>
            </a:extLst>
          </p:cNvPr>
          <p:cNvCxnSpPr/>
          <p:nvPr/>
        </p:nvCxnSpPr>
        <p:spPr>
          <a:xfrm flipH="1">
            <a:off x="7564583" y="6265160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2B3F3D-4B2B-0443-8718-54358A01CB44}"/>
              </a:ext>
            </a:extLst>
          </p:cNvPr>
          <p:cNvSpPr txBox="1"/>
          <p:nvPr/>
        </p:nvSpPr>
        <p:spPr>
          <a:xfrm>
            <a:off x="7243948" y="14930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A4475E-83C2-324A-883C-815FC4068120}"/>
              </a:ext>
            </a:extLst>
          </p:cNvPr>
          <p:cNvSpPr txBox="1"/>
          <p:nvPr/>
        </p:nvSpPr>
        <p:spPr>
          <a:xfrm>
            <a:off x="7277598" y="25004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2F8A7A-F43C-034C-9F80-B5C3D1738A99}"/>
              </a:ext>
            </a:extLst>
          </p:cNvPr>
          <p:cNvSpPr txBox="1"/>
          <p:nvPr/>
        </p:nvSpPr>
        <p:spPr>
          <a:xfrm>
            <a:off x="7287497" y="32110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B46D34-067F-3E40-993C-D4FD712E448E}"/>
              </a:ext>
            </a:extLst>
          </p:cNvPr>
          <p:cNvSpPr txBox="1"/>
          <p:nvPr/>
        </p:nvSpPr>
        <p:spPr>
          <a:xfrm>
            <a:off x="7297397" y="39690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03469C-822A-EF45-BC5D-DC619005B112}"/>
              </a:ext>
            </a:extLst>
          </p:cNvPr>
          <p:cNvSpPr txBox="1"/>
          <p:nvPr/>
        </p:nvSpPr>
        <p:spPr>
          <a:xfrm>
            <a:off x="7295419" y="457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498356-AE97-D54C-8B77-3470308BF9AF}"/>
              </a:ext>
            </a:extLst>
          </p:cNvPr>
          <p:cNvSpPr txBox="1"/>
          <p:nvPr/>
        </p:nvSpPr>
        <p:spPr>
          <a:xfrm>
            <a:off x="7329067" y="53188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7E73A5-2348-374D-B4E1-0F1A43084425}"/>
              </a:ext>
            </a:extLst>
          </p:cNvPr>
          <p:cNvSpPr txBox="1"/>
          <p:nvPr/>
        </p:nvSpPr>
        <p:spPr>
          <a:xfrm>
            <a:off x="7338965" y="606505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94E6BF-F84D-9048-8D55-33A11486F721}"/>
              </a:ext>
            </a:extLst>
          </p:cNvPr>
          <p:cNvCxnSpPr/>
          <p:nvPr/>
        </p:nvCxnSpPr>
        <p:spPr>
          <a:xfrm flipH="1">
            <a:off x="7554687" y="1069677"/>
            <a:ext cx="28882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7E9773E-C6D7-6D45-A1A8-163E40572FE9}"/>
              </a:ext>
            </a:extLst>
          </p:cNvPr>
          <p:cNvSpPr txBox="1"/>
          <p:nvPr/>
        </p:nvSpPr>
        <p:spPr>
          <a:xfrm>
            <a:off x="7265720" y="9091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56DF37-E07A-0F44-ABBB-96EDF4D4E026}"/>
              </a:ext>
            </a:extLst>
          </p:cNvPr>
          <p:cNvCxnSpPr>
            <a:cxnSpLocks/>
          </p:cNvCxnSpPr>
          <p:nvPr/>
        </p:nvCxnSpPr>
        <p:spPr>
          <a:xfrm flipV="1">
            <a:off x="7928578" y="497004"/>
            <a:ext cx="0" cy="186562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>
            <a:extLst>
              <a:ext uri="{FF2B5EF4-FFF2-40B4-BE49-F238E27FC236}">
                <a16:creationId xmlns:a16="http://schemas.microsoft.com/office/drawing/2014/main" id="{CCBE5A04-EE4D-844E-B5A6-A9474C241449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06564A5-1C42-9945-8D41-15F93910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33A6D597-E7D0-9549-A1B2-F51A89E8280C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FB29AF-3536-004F-B363-121F638D9433}"/>
              </a:ext>
            </a:extLst>
          </p:cNvPr>
          <p:cNvSpPr txBox="1"/>
          <p:nvPr/>
        </p:nvSpPr>
        <p:spPr>
          <a:xfrm>
            <a:off x="1207060" y="788124"/>
            <a:ext cx="27271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Hypothesis Based on </a:t>
            </a:r>
          </a:p>
          <a:p>
            <a:pPr algn="ctr"/>
            <a:r>
              <a:rPr lang="en-US" b="1" dirty="0"/>
              <a:t>Nearshore Wave Modeling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5EF889-FCE9-8241-9E1A-40CAB75E2AD9}"/>
              </a:ext>
            </a:extLst>
          </p:cNvPr>
          <p:cNvSpPr/>
          <p:nvPr/>
        </p:nvSpPr>
        <p:spPr>
          <a:xfrm>
            <a:off x="7574688" y="141822"/>
            <a:ext cx="559918" cy="34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7D7DD7-487F-BA46-850D-2D485712234E}"/>
              </a:ext>
            </a:extLst>
          </p:cNvPr>
          <p:cNvSpPr txBox="1"/>
          <p:nvPr/>
        </p:nvSpPr>
        <p:spPr>
          <a:xfrm>
            <a:off x="7580479" y="83566"/>
            <a:ext cx="5806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   No</a:t>
            </a:r>
          </a:p>
          <a:p>
            <a:r>
              <a:rPr lang="en-US" sz="1050" b="1" dirty="0"/>
              <a:t>El Nino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2D3DBE-BF4B-5840-AD81-3B4F615B1FBC}"/>
              </a:ext>
            </a:extLst>
          </p:cNvPr>
          <p:cNvSpPr/>
          <p:nvPr/>
        </p:nvSpPr>
        <p:spPr>
          <a:xfrm>
            <a:off x="8168455" y="408663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A2427-D131-3146-A60A-D0C35949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8467" y="154707"/>
            <a:ext cx="5798634" cy="6839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12DC7-ABBC-E844-BBFA-313A22C8AE97}"/>
              </a:ext>
            </a:extLst>
          </p:cNvPr>
          <p:cNvSpPr txBox="1"/>
          <p:nvPr/>
        </p:nvSpPr>
        <p:spPr>
          <a:xfrm>
            <a:off x="7407010" y="634142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X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64BF45-C2CA-B044-9603-65F9CDEAF47B}"/>
              </a:ext>
            </a:extLst>
          </p:cNvPr>
          <p:cNvCxnSpPr>
            <a:cxnSpLocks/>
          </p:cNvCxnSpPr>
          <p:nvPr/>
        </p:nvCxnSpPr>
        <p:spPr>
          <a:xfrm>
            <a:off x="7928578" y="5868392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BD140C-78C5-294F-B867-1C2C42192DDC}"/>
              </a:ext>
            </a:extLst>
          </p:cNvPr>
          <p:cNvCxnSpPr>
            <a:cxnSpLocks/>
          </p:cNvCxnSpPr>
          <p:nvPr/>
        </p:nvCxnSpPr>
        <p:spPr>
          <a:xfrm>
            <a:off x="7918658" y="5107318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712CB-B74B-D84E-96C5-72ADCCBE3570}"/>
              </a:ext>
            </a:extLst>
          </p:cNvPr>
          <p:cNvCxnSpPr>
            <a:cxnSpLocks/>
          </p:cNvCxnSpPr>
          <p:nvPr/>
        </p:nvCxnSpPr>
        <p:spPr>
          <a:xfrm>
            <a:off x="7916680" y="4441372"/>
            <a:ext cx="0" cy="258238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100972-1484-1C40-BF36-EA86D99BD975}"/>
              </a:ext>
            </a:extLst>
          </p:cNvPr>
          <p:cNvCxnSpPr>
            <a:cxnSpLocks/>
          </p:cNvCxnSpPr>
          <p:nvPr/>
        </p:nvCxnSpPr>
        <p:spPr>
          <a:xfrm>
            <a:off x="7904803" y="3709994"/>
            <a:ext cx="7927" cy="35626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F27B7C-6EBE-D34C-873E-8D808876A475}"/>
              </a:ext>
            </a:extLst>
          </p:cNvPr>
          <p:cNvCxnSpPr>
            <a:cxnSpLocks/>
          </p:cNvCxnSpPr>
          <p:nvPr/>
        </p:nvCxnSpPr>
        <p:spPr>
          <a:xfrm>
            <a:off x="7910755" y="3009352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DDC2F8-87C4-1D4D-BDD7-9265BBD0971F}"/>
              </a:ext>
            </a:extLst>
          </p:cNvPr>
          <p:cNvCxnSpPr>
            <a:cxnSpLocks/>
          </p:cNvCxnSpPr>
          <p:nvPr/>
        </p:nvCxnSpPr>
        <p:spPr>
          <a:xfrm>
            <a:off x="7894930" y="1971305"/>
            <a:ext cx="0" cy="67585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B0E5B-E24A-8D46-ACC3-EC683B01C0B4}"/>
              </a:ext>
            </a:extLst>
          </p:cNvPr>
          <p:cNvCxnSpPr>
            <a:cxnSpLocks/>
          </p:cNvCxnSpPr>
          <p:nvPr/>
        </p:nvCxnSpPr>
        <p:spPr>
          <a:xfrm>
            <a:off x="7914728" y="1315140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A7BCCF-9A95-674E-825B-D5ECD365082D}"/>
              </a:ext>
            </a:extLst>
          </p:cNvPr>
          <p:cNvCxnSpPr>
            <a:cxnSpLocks/>
          </p:cNvCxnSpPr>
          <p:nvPr/>
        </p:nvCxnSpPr>
        <p:spPr>
          <a:xfrm flipV="1">
            <a:off x="7908759" y="1080652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50508-0A07-E24A-BDF6-F8C62B95418D}"/>
              </a:ext>
            </a:extLst>
          </p:cNvPr>
          <p:cNvCxnSpPr>
            <a:cxnSpLocks/>
          </p:cNvCxnSpPr>
          <p:nvPr/>
        </p:nvCxnSpPr>
        <p:spPr>
          <a:xfrm>
            <a:off x="7910778" y="705535"/>
            <a:ext cx="0" cy="34241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A6C57E-FEF5-E447-BBAF-D9155F6EC363}"/>
              </a:ext>
            </a:extLst>
          </p:cNvPr>
          <p:cNvSpPr txBox="1"/>
          <p:nvPr/>
        </p:nvSpPr>
        <p:spPr>
          <a:xfrm>
            <a:off x="1207060" y="788124"/>
            <a:ext cx="272715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Hypothesis Based on </a:t>
            </a:r>
          </a:p>
          <a:p>
            <a:pPr algn="ctr"/>
            <a:r>
              <a:rPr lang="en-US" b="1" dirty="0"/>
              <a:t>Nearshore Wave Modeling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470366-5EA4-9645-815A-95E50643B2DD}"/>
              </a:ext>
            </a:extLst>
          </p:cNvPr>
          <p:cNvSpPr txBox="1"/>
          <p:nvPr/>
        </p:nvSpPr>
        <p:spPr>
          <a:xfrm>
            <a:off x="437962" y="1604775"/>
            <a:ext cx="435933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During typical </a:t>
            </a:r>
            <a:r>
              <a:rPr lang="en-US" b="1" u="sng" dirty="0"/>
              <a:t>non-El Nino </a:t>
            </a:r>
            <a:r>
              <a:rPr lang="en-US" u="sng" dirty="0"/>
              <a:t>Years:</a:t>
            </a:r>
          </a:p>
          <a:p>
            <a:pPr algn="ctr"/>
            <a:endParaRPr lang="en-US" u="sng" dirty="0"/>
          </a:p>
          <a:p>
            <a:pPr algn="ctr"/>
            <a:r>
              <a:rPr lang="en-US" sz="2000" b="1" dirty="0"/>
              <a:t>8 Wave-Driven Littoral Sub-Cells</a:t>
            </a:r>
          </a:p>
          <a:p>
            <a:pPr algn="ctr"/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Net annual sand transport is </a:t>
            </a:r>
            <a:r>
              <a:rPr lang="en-US" dirty="0">
                <a:solidFill>
                  <a:srgbClr val="FB1DFB"/>
                </a:solidFill>
              </a:rPr>
              <a:t>NORTH </a:t>
            </a:r>
            <a:r>
              <a:rPr lang="en-US" dirty="0"/>
              <a:t>just</a:t>
            </a:r>
          </a:p>
          <a:p>
            <a:r>
              <a:rPr lang="en-US" dirty="0"/>
              <a:t>        south of lagoons, creeks, rivers, and</a:t>
            </a:r>
          </a:p>
          <a:p>
            <a:r>
              <a:rPr lang="en-US" dirty="0"/>
              <a:t>        north of the Scripps Submarine Canyon.</a:t>
            </a:r>
          </a:p>
          <a:p>
            <a:r>
              <a:rPr lang="en-US" dirty="0"/>
              <a:t>       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0BCB62-3260-1E4C-AD99-B45F3E6D9AF9}"/>
              </a:ext>
            </a:extLst>
          </p:cNvPr>
          <p:cNvCxnSpPr>
            <a:cxnSpLocks/>
          </p:cNvCxnSpPr>
          <p:nvPr/>
        </p:nvCxnSpPr>
        <p:spPr>
          <a:xfrm flipV="1">
            <a:off x="7906779" y="1660565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89DA04-7949-4D4E-91BD-6446E2161B3D}"/>
              </a:ext>
            </a:extLst>
          </p:cNvPr>
          <p:cNvCxnSpPr>
            <a:cxnSpLocks/>
          </p:cNvCxnSpPr>
          <p:nvPr/>
        </p:nvCxnSpPr>
        <p:spPr>
          <a:xfrm flipV="1">
            <a:off x="7904803" y="2727365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1E8E87-F6B6-1A49-BA3F-0E59481F95E1}"/>
              </a:ext>
            </a:extLst>
          </p:cNvPr>
          <p:cNvCxnSpPr>
            <a:cxnSpLocks/>
          </p:cNvCxnSpPr>
          <p:nvPr/>
        </p:nvCxnSpPr>
        <p:spPr>
          <a:xfrm flipV="1">
            <a:off x="7914703" y="3414153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4F4A2-26C0-8D4C-8918-6968AF53809D}"/>
              </a:ext>
            </a:extLst>
          </p:cNvPr>
          <p:cNvCxnSpPr>
            <a:cxnSpLocks/>
          </p:cNvCxnSpPr>
          <p:nvPr/>
        </p:nvCxnSpPr>
        <p:spPr>
          <a:xfrm flipV="1">
            <a:off x="7912728" y="4195938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84678A-17CA-9349-892E-D096CAAA6BF7}"/>
              </a:ext>
            </a:extLst>
          </p:cNvPr>
          <p:cNvCxnSpPr>
            <a:cxnSpLocks/>
          </p:cNvCxnSpPr>
          <p:nvPr/>
        </p:nvCxnSpPr>
        <p:spPr>
          <a:xfrm flipV="1">
            <a:off x="7922628" y="5559607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036C7F1-8000-0A4F-811B-B3E417248FC0}"/>
              </a:ext>
            </a:extLst>
          </p:cNvPr>
          <p:cNvCxnSpPr>
            <a:cxnSpLocks/>
          </p:cNvCxnSpPr>
          <p:nvPr/>
        </p:nvCxnSpPr>
        <p:spPr>
          <a:xfrm flipV="1">
            <a:off x="7932528" y="6270152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C1D1DD-CEBE-6840-ABF8-8B710004F6C0}"/>
              </a:ext>
            </a:extLst>
          </p:cNvPr>
          <p:cNvCxnSpPr>
            <a:cxnSpLocks/>
          </p:cNvCxnSpPr>
          <p:nvPr/>
        </p:nvCxnSpPr>
        <p:spPr>
          <a:xfrm flipV="1">
            <a:off x="7920650" y="4750102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135D6892-EF1E-4B41-A8DB-1153C19FED7E}"/>
              </a:ext>
            </a:extLst>
          </p:cNvPr>
          <p:cNvSpPr/>
          <p:nvPr/>
        </p:nvSpPr>
        <p:spPr>
          <a:xfrm>
            <a:off x="8146680" y="1182540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829852-49BB-7041-B1FC-F15CD797481A}"/>
              </a:ext>
            </a:extLst>
          </p:cNvPr>
          <p:cNvSpPr/>
          <p:nvPr/>
        </p:nvSpPr>
        <p:spPr>
          <a:xfrm>
            <a:off x="8144700" y="1714951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43D1406-3F7A-AA49-B56C-582D498723AF}"/>
              </a:ext>
            </a:extLst>
          </p:cNvPr>
          <p:cNvSpPr/>
          <p:nvPr/>
        </p:nvSpPr>
        <p:spPr>
          <a:xfrm>
            <a:off x="8132826" y="2712479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1577CAD-6DA8-E44E-BD38-DAD008E73F13}"/>
              </a:ext>
            </a:extLst>
          </p:cNvPr>
          <p:cNvSpPr/>
          <p:nvPr/>
        </p:nvSpPr>
        <p:spPr>
          <a:xfrm>
            <a:off x="8144705" y="3436872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FF9742D-0845-0647-853F-DC937EF3C0F7}"/>
              </a:ext>
            </a:extLst>
          </p:cNvPr>
          <p:cNvSpPr/>
          <p:nvPr/>
        </p:nvSpPr>
        <p:spPr>
          <a:xfrm>
            <a:off x="8156580" y="425626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A1152A-B714-6F47-AF75-6CC61E6A7578}"/>
              </a:ext>
            </a:extLst>
          </p:cNvPr>
          <p:cNvSpPr/>
          <p:nvPr/>
        </p:nvSpPr>
        <p:spPr>
          <a:xfrm>
            <a:off x="8154601" y="4800551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CE68FD9-DBCB-984F-9304-84A1D5CB8706}"/>
              </a:ext>
            </a:extLst>
          </p:cNvPr>
          <p:cNvSpPr/>
          <p:nvPr/>
        </p:nvSpPr>
        <p:spPr>
          <a:xfrm>
            <a:off x="8140746" y="557046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835893-859D-8746-B3AE-AF63221D11DB}"/>
              </a:ext>
            </a:extLst>
          </p:cNvPr>
          <p:cNvSpPr/>
          <p:nvPr/>
        </p:nvSpPr>
        <p:spPr>
          <a:xfrm>
            <a:off x="8150643" y="6387883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74C67A-2A33-4B43-998D-355B0D8FFF69}"/>
              </a:ext>
            </a:extLst>
          </p:cNvPr>
          <p:cNvSpPr txBox="1"/>
          <p:nvPr/>
        </p:nvSpPr>
        <p:spPr>
          <a:xfrm>
            <a:off x="609283" y="4188264"/>
            <a:ext cx="3960187" cy="1477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During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FF0000"/>
                </a:solidFill>
              </a:rPr>
              <a:t>Strong El Nino </a:t>
            </a:r>
            <a:r>
              <a:rPr lang="en-US" u="sng" dirty="0"/>
              <a:t>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Net annual sand transport is </a:t>
            </a:r>
            <a:r>
              <a:rPr lang="en-US" b="1" dirty="0">
                <a:solidFill>
                  <a:srgbClr val="FF0000"/>
                </a:solidFill>
              </a:rPr>
              <a:t>SOUTH</a:t>
            </a:r>
          </a:p>
          <a:p>
            <a:r>
              <a:rPr lang="en-US" dirty="0">
                <a:solidFill>
                  <a:srgbClr val="FF0000"/>
                </a:solidFill>
              </a:rPr>
              <a:t>       </a:t>
            </a:r>
            <a:r>
              <a:rPr lang="en-US" b="1" dirty="0">
                <a:solidFill>
                  <a:srgbClr val="FF0000"/>
                </a:solidFill>
              </a:rPr>
              <a:t>EVERYWHERE</a:t>
            </a:r>
            <a:r>
              <a:rPr lang="en-US" b="1" dirty="0"/>
              <a:t> </a:t>
            </a:r>
            <a:r>
              <a:rPr lang="en-US" dirty="0"/>
              <a:t>and more like the </a:t>
            </a:r>
          </a:p>
          <a:p>
            <a:r>
              <a:rPr lang="en-US" dirty="0"/>
              <a:t>       traditional river of sand.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B9A67E-7B72-5243-88D6-F583B32E9845}"/>
              </a:ext>
            </a:extLst>
          </p:cNvPr>
          <p:cNvCxnSpPr>
            <a:cxnSpLocks/>
          </p:cNvCxnSpPr>
          <p:nvPr/>
        </p:nvCxnSpPr>
        <p:spPr>
          <a:xfrm>
            <a:off x="7552540" y="549185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B373DC1-BB54-7248-BD4F-A8A22BCBDDA6}"/>
              </a:ext>
            </a:extLst>
          </p:cNvPr>
          <p:cNvCxnSpPr>
            <a:cxnSpLocks/>
          </p:cNvCxnSpPr>
          <p:nvPr/>
        </p:nvCxnSpPr>
        <p:spPr>
          <a:xfrm>
            <a:off x="7550354" y="1013749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DB4689-95BA-3F41-B84C-67A68A49F6CD}"/>
              </a:ext>
            </a:extLst>
          </p:cNvPr>
          <p:cNvCxnSpPr>
            <a:cxnSpLocks/>
          </p:cNvCxnSpPr>
          <p:nvPr/>
        </p:nvCxnSpPr>
        <p:spPr>
          <a:xfrm>
            <a:off x="7548375" y="1641158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0145EA-DBD7-F548-93B2-7121B88819B3}"/>
              </a:ext>
            </a:extLst>
          </p:cNvPr>
          <p:cNvCxnSpPr>
            <a:cxnSpLocks/>
          </p:cNvCxnSpPr>
          <p:nvPr/>
        </p:nvCxnSpPr>
        <p:spPr>
          <a:xfrm>
            <a:off x="7558275" y="2719833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6A1058F-B89A-354C-92EB-B6DF1BCD9C32}"/>
              </a:ext>
            </a:extLst>
          </p:cNvPr>
          <p:cNvCxnSpPr>
            <a:cxnSpLocks/>
          </p:cNvCxnSpPr>
          <p:nvPr/>
        </p:nvCxnSpPr>
        <p:spPr>
          <a:xfrm>
            <a:off x="7544421" y="3418498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4F2B40-6574-0E45-A2B2-0E6414636C1F}"/>
              </a:ext>
            </a:extLst>
          </p:cNvPr>
          <p:cNvCxnSpPr>
            <a:cxnSpLocks/>
          </p:cNvCxnSpPr>
          <p:nvPr/>
        </p:nvCxnSpPr>
        <p:spPr>
          <a:xfrm>
            <a:off x="7554318" y="4212161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C07AB0-2236-AE4C-9900-A6DAC8FC3292}"/>
              </a:ext>
            </a:extLst>
          </p:cNvPr>
          <p:cNvCxnSpPr>
            <a:cxnSpLocks/>
          </p:cNvCxnSpPr>
          <p:nvPr/>
        </p:nvCxnSpPr>
        <p:spPr>
          <a:xfrm>
            <a:off x="7564212" y="4744570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12FCFCB-A1CD-7847-B153-560D4CA09B81}"/>
              </a:ext>
            </a:extLst>
          </p:cNvPr>
          <p:cNvCxnSpPr>
            <a:cxnSpLocks/>
          </p:cNvCxnSpPr>
          <p:nvPr/>
        </p:nvCxnSpPr>
        <p:spPr>
          <a:xfrm>
            <a:off x="7574108" y="5573860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8DC6601-88B9-564D-9717-2AE877F19F3C}"/>
              </a:ext>
            </a:extLst>
          </p:cNvPr>
          <p:cNvCxnSpPr>
            <a:cxnSpLocks/>
          </p:cNvCxnSpPr>
          <p:nvPr/>
        </p:nvCxnSpPr>
        <p:spPr>
          <a:xfrm>
            <a:off x="7595882" y="6272525"/>
            <a:ext cx="0" cy="2176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DE4B10-F537-F649-91C6-39A9944A9828}"/>
              </a:ext>
            </a:extLst>
          </p:cNvPr>
          <p:cNvCxnSpPr>
            <a:cxnSpLocks/>
          </p:cNvCxnSpPr>
          <p:nvPr/>
        </p:nvCxnSpPr>
        <p:spPr>
          <a:xfrm>
            <a:off x="7550561" y="1259723"/>
            <a:ext cx="0" cy="342411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646E97-FE8A-AA45-8773-3F0FA38DD801}"/>
              </a:ext>
            </a:extLst>
          </p:cNvPr>
          <p:cNvCxnSpPr>
            <a:cxnSpLocks/>
          </p:cNvCxnSpPr>
          <p:nvPr/>
        </p:nvCxnSpPr>
        <p:spPr>
          <a:xfrm>
            <a:off x="7546590" y="1920780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A20397-CC72-0849-8B55-2F9DF6AD7003}"/>
              </a:ext>
            </a:extLst>
          </p:cNvPr>
          <p:cNvCxnSpPr>
            <a:cxnSpLocks/>
          </p:cNvCxnSpPr>
          <p:nvPr/>
        </p:nvCxnSpPr>
        <p:spPr>
          <a:xfrm>
            <a:off x="7544611" y="2322561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0DF5BC-F047-104E-BFF8-5F412A6D126D}"/>
              </a:ext>
            </a:extLst>
          </p:cNvPr>
          <p:cNvCxnSpPr>
            <a:cxnSpLocks/>
          </p:cNvCxnSpPr>
          <p:nvPr/>
        </p:nvCxnSpPr>
        <p:spPr>
          <a:xfrm>
            <a:off x="7554508" y="3021221"/>
            <a:ext cx="0" cy="34241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FA9710-CCFB-364F-8409-EF793901CA0C}"/>
              </a:ext>
            </a:extLst>
          </p:cNvPr>
          <p:cNvCxnSpPr>
            <a:cxnSpLocks/>
          </p:cNvCxnSpPr>
          <p:nvPr/>
        </p:nvCxnSpPr>
        <p:spPr>
          <a:xfrm>
            <a:off x="7530742" y="3721869"/>
            <a:ext cx="0" cy="342411"/>
          </a:xfrm>
          <a:prstGeom prst="straightConnector1">
            <a:avLst/>
          </a:prstGeom>
          <a:ln w="889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E39F59-652A-2148-8738-0B8EE553C38F}"/>
              </a:ext>
            </a:extLst>
          </p:cNvPr>
          <p:cNvCxnSpPr>
            <a:cxnSpLocks/>
          </p:cNvCxnSpPr>
          <p:nvPr/>
        </p:nvCxnSpPr>
        <p:spPr>
          <a:xfrm>
            <a:off x="7546565" y="4439397"/>
            <a:ext cx="0" cy="258238"/>
          </a:xfrm>
          <a:prstGeom prst="straightConnector1">
            <a:avLst/>
          </a:prstGeom>
          <a:ln w="889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9BD98BB-6FE2-0E42-ABC6-71A35A9ED887}"/>
              </a:ext>
            </a:extLst>
          </p:cNvPr>
          <p:cNvCxnSpPr>
            <a:cxnSpLocks/>
          </p:cNvCxnSpPr>
          <p:nvPr/>
        </p:nvCxnSpPr>
        <p:spPr>
          <a:xfrm>
            <a:off x="7560416" y="5081591"/>
            <a:ext cx="0" cy="342411"/>
          </a:xfrm>
          <a:prstGeom prst="straightConnector1">
            <a:avLst/>
          </a:prstGeom>
          <a:ln w="889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99D708-DF75-C74F-ADE6-735022F5BAD6}"/>
              </a:ext>
            </a:extLst>
          </p:cNvPr>
          <p:cNvCxnSpPr>
            <a:cxnSpLocks/>
          </p:cNvCxnSpPr>
          <p:nvPr/>
        </p:nvCxnSpPr>
        <p:spPr>
          <a:xfrm>
            <a:off x="7582215" y="5854540"/>
            <a:ext cx="0" cy="342411"/>
          </a:xfrm>
          <a:prstGeom prst="straightConnector1">
            <a:avLst/>
          </a:prstGeom>
          <a:ln w="889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25F3CD-F9F3-5F4E-BF13-85B7C006C1EB}"/>
              </a:ext>
            </a:extLst>
          </p:cNvPr>
          <p:cNvCxnSpPr>
            <a:cxnSpLocks/>
          </p:cNvCxnSpPr>
          <p:nvPr/>
        </p:nvCxnSpPr>
        <p:spPr>
          <a:xfrm flipV="1">
            <a:off x="4565510" y="4403772"/>
            <a:ext cx="2809049" cy="534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726EB0-1149-AB4E-A9D9-A9EE8F9C2965}"/>
              </a:ext>
            </a:extLst>
          </p:cNvPr>
          <p:cNvCxnSpPr>
            <a:cxnSpLocks/>
          </p:cNvCxnSpPr>
          <p:nvPr/>
        </p:nvCxnSpPr>
        <p:spPr>
          <a:xfrm flipV="1">
            <a:off x="7904803" y="475011"/>
            <a:ext cx="0" cy="193588"/>
          </a:xfrm>
          <a:prstGeom prst="straightConnector1">
            <a:avLst/>
          </a:prstGeom>
          <a:ln w="38100">
            <a:solidFill>
              <a:srgbClr val="FB1DFB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>
            <a:extLst>
              <a:ext uri="{FF2B5EF4-FFF2-40B4-BE49-F238E27FC236}">
                <a16:creationId xmlns:a16="http://schemas.microsoft.com/office/drawing/2014/main" id="{B218FEFD-29E1-214A-9008-B00AD2B8792E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3B9DE5-9142-0A4B-82A3-7DEAEE59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17" y="6254138"/>
            <a:ext cx="3832411" cy="52120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4640B2-E888-B24D-AC4B-1C12493D14EB}"/>
              </a:ext>
            </a:extLst>
          </p:cNvPr>
          <p:cNvSpPr/>
          <p:nvPr/>
        </p:nvSpPr>
        <p:spPr>
          <a:xfrm>
            <a:off x="7137748" y="110099"/>
            <a:ext cx="559918" cy="3424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5B9DCC-D453-1B45-B641-7F49F97E6038}"/>
              </a:ext>
            </a:extLst>
          </p:cNvPr>
          <p:cNvSpPr txBox="1"/>
          <p:nvPr/>
        </p:nvSpPr>
        <p:spPr>
          <a:xfrm>
            <a:off x="7126743" y="60845"/>
            <a:ext cx="5806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Strong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El Nino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589D60-574B-814F-953D-14A5C255FB9F}"/>
              </a:ext>
            </a:extLst>
          </p:cNvPr>
          <p:cNvSpPr/>
          <p:nvPr/>
        </p:nvSpPr>
        <p:spPr>
          <a:xfrm>
            <a:off x="7705449" y="107207"/>
            <a:ext cx="559918" cy="34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BF354-68C5-8B4E-A0C2-DC6AF87F905A}"/>
              </a:ext>
            </a:extLst>
          </p:cNvPr>
          <p:cNvSpPr txBox="1"/>
          <p:nvPr/>
        </p:nvSpPr>
        <p:spPr>
          <a:xfrm>
            <a:off x="7715134" y="71275"/>
            <a:ext cx="5806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   No</a:t>
            </a:r>
          </a:p>
          <a:p>
            <a:r>
              <a:rPr lang="en-US" sz="1050" b="1" dirty="0"/>
              <a:t>El Nino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97D114E-63C5-D64E-8DE3-4800910B7FE6}"/>
              </a:ext>
            </a:extLst>
          </p:cNvPr>
          <p:cNvSpPr txBox="1">
            <a:spLocks/>
          </p:cNvSpPr>
          <p:nvPr/>
        </p:nvSpPr>
        <p:spPr>
          <a:xfrm>
            <a:off x="-208345" y="88739"/>
            <a:ext cx="5082422" cy="611905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ONGOING RESEARCH: </a:t>
            </a:r>
          </a:p>
          <a:p>
            <a:r>
              <a:rPr lang="en-US" sz="2400" dirty="0"/>
              <a:t>    The NEARSHORE River OF SAND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20F26AD-745C-FA4C-8D46-63E6F1B3D519}"/>
              </a:ext>
            </a:extLst>
          </p:cNvPr>
          <p:cNvSpPr/>
          <p:nvPr/>
        </p:nvSpPr>
        <p:spPr>
          <a:xfrm>
            <a:off x="8156580" y="468038"/>
            <a:ext cx="67842" cy="88119"/>
          </a:xfrm>
          <a:prstGeom prst="ellipse">
            <a:avLst/>
          </a:prstGeom>
          <a:solidFill>
            <a:srgbClr val="FB1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4" y="175742"/>
            <a:ext cx="10029425" cy="6612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298673" y="2362558"/>
            <a:ext cx="1572867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37543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4" y="175742"/>
            <a:ext cx="10029425" cy="6612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298673" y="2362558"/>
            <a:ext cx="1572866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Mean</a:t>
            </a:r>
          </a:p>
          <a:p>
            <a:pPr algn="ctr"/>
            <a:r>
              <a:rPr lang="en-US" sz="2400" b="1" dirty="0"/>
              <a:t>Nearshore</a:t>
            </a:r>
          </a:p>
          <a:p>
            <a:pPr algn="ctr"/>
            <a:r>
              <a:rPr lang="en-US" sz="2400" b="1" dirty="0"/>
              <a:t>Profiles </a:t>
            </a:r>
          </a:p>
          <a:p>
            <a:pPr algn="ctr"/>
            <a:r>
              <a:rPr lang="en-US" sz="2400" b="1" dirty="0"/>
              <a:t>(m, MSL)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572C17-30D6-AFD9-30E6-DC7B76A064BC}"/>
              </a:ext>
            </a:extLst>
          </p:cNvPr>
          <p:cNvSpPr txBox="1"/>
          <p:nvPr/>
        </p:nvSpPr>
        <p:spPr>
          <a:xfrm>
            <a:off x="3946965" y="1446835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FFD35-44B6-9C41-9B91-2F64E6D37B32}"/>
              </a:ext>
            </a:extLst>
          </p:cNvPr>
          <p:cNvSpPr txBox="1"/>
          <p:nvPr/>
        </p:nvSpPr>
        <p:spPr>
          <a:xfrm>
            <a:off x="3925746" y="5418886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255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5" y="175742"/>
            <a:ext cx="10029423" cy="6612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298673" y="2362558"/>
            <a:ext cx="1572866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Nearshore</a:t>
            </a:r>
          </a:p>
          <a:p>
            <a:pPr algn="ctr"/>
            <a:r>
              <a:rPr lang="en-US" sz="2400" b="1" dirty="0"/>
              <a:t>Substrate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112440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A82686B-5395-2403-B67D-4D4930008B9B}"/>
              </a:ext>
            </a:extLst>
          </p:cNvPr>
          <p:cNvSpPr/>
          <p:nvPr/>
        </p:nvSpPr>
        <p:spPr>
          <a:xfrm>
            <a:off x="-140757" y="6095999"/>
            <a:ext cx="878861" cy="863463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4868985" y="5120730"/>
                </a:lnTo>
                <a:lnTo>
                  <a:pt x="2527325" y="510085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3122-EE61-2319-7B69-9CE4F72A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2574" y="164167"/>
            <a:ext cx="10029425" cy="6612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D0303-7008-E35B-306D-C00B7EA78E1B}"/>
              </a:ext>
            </a:extLst>
          </p:cNvPr>
          <p:cNvSpPr txBox="1"/>
          <p:nvPr/>
        </p:nvSpPr>
        <p:spPr>
          <a:xfrm>
            <a:off x="119329" y="2362558"/>
            <a:ext cx="1931554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8 Sub-Cells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Annual Mean</a:t>
            </a:r>
          </a:p>
          <a:p>
            <a:pPr algn="ctr"/>
            <a:r>
              <a:rPr lang="en-US" sz="2400" b="1" dirty="0"/>
              <a:t>Wave Heights</a:t>
            </a:r>
          </a:p>
          <a:p>
            <a:pPr algn="ctr"/>
            <a:r>
              <a:rPr lang="en-US" sz="2400" b="1" dirty="0"/>
              <a:t>(10m Depth)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FF307D-2906-E947-C851-CB58D74C523E}"/>
              </a:ext>
            </a:extLst>
          </p:cNvPr>
          <p:cNvSpPr txBox="1">
            <a:spLocks/>
          </p:cNvSpPr>
          <p:nvPr/>
        </p:nvSpPr>
        <p:spPr>
          <a:xfrm>
            <a:off x="-312520" y="88740"/>
            <a:ext cx="3453004" cy="461666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MOP Waves &amp; BEACHES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04240-4854-B33B-A033-8067AF39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7" y="6470248"/>
            <a:ext cx="2243367" cy="305098"/>
          </a:xfrm>
          <a:prstGeom prst="rect">
            <a:avLst/>
          </a:prstGeom>
          <a:solidFill>
            <a:srgbClr val="006C92"/>
          </a:solidFill>
          <a:ln w="38100">
            <a:solidFill>
              <a:srgbClr val="006C92"/>
            </a:solidFill>
          </a:ln>
        </p:spPr>
      </p:pic>
    </p:spTree>
    <p:extLst>
      <p:ext uri="{BB962C8B-B14F-4D97-AF65-F5344CB8AC3E}">
        <p14:creationId xmlns:p14="http://schemas.microsoft.com/office/powerpoint/2010/main" val="4204946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9.4|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588</Words>
  <Application>Microsoft Macintosh PowerPoint</Application>
  <PresentationFormat>Widescreen</PresentationFormat>
  <Paragraphs>193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O'Reilly, William</dc:creator>
  <cp:lastModifiedBy>O'Reilly, William</cp:lastModifiedBy>
  <cp:revision>4</cp:revision>
  <dcterms:created xsi:type="dcterms:W3CDTF">2023-09-27T04:05:15Z</dcterms:created>
  <dcterms:modified xsi:type="dcterms:W3CDTF">2023-09-27T17:00:58Z</dcterms:modified>
</cp:coreProperties>
</file>